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63" r:id="rId4"/>
    <p:sldId id="421" r:id="rId5"/>
    <p:sldId id="427" r:id="rId6"/>
    <p:sldId id="428" r:id="rId7"/>
    <p:sldId id="422" r:id="rId8"/>
    <p:sldId id="432" r:id="rId9"/>
    <p:sldId id="423" r:id="rId10"/>
    <p:sldId id="426" r:id="rId11"/>
    <p:sldId id="431" r:id="rId12"/>
    <p:sldId id="285" r:id="rId13"/>
  </p:sldIdLst>
  <p:sldSz cx="12192000" cy="6858000"/>
  <p:notesSz cx="6858000" cy="9144000"/>
  <p:custDataLst>
    <p:tags r:id="rId16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  <a:srgbClr val="F1F3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83" autoAdjust="0"/>
    <p:restoredTop sz="94660"/>
  </p:normalViewPr>
  <p:slideViewPr>
    <p:cSldViewPr snapToGrid="0" showGuides="1">
      <p:cViewPr varScale="1">
        <p:scale>
          <a:sx n="128" d="100"/>
          <a:sy n="128" d="100"/>
        </p:scale>
        <p:origin x="10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4773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03.03.23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03.03.23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6E84D-DBAF-4B43-84C4-8C7D957ED1FF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5A37D-3E31-49AD-9E79-3D0DC2651108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FCDBD5-C5E8-4599-A3D2-C29E4767677D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F5657-F213-42C1-8E6D-5E15D8667985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F5C4E-CF70-4DF9-8DD4-56C09EF70059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8E7D3-A2C4-4F34-B281-BCC1034D118D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GB" noProof="0"/>
              <a:t>Click icon to add table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en-GB" noProof="0"/>
              <a:t>Click icon to add picture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BEE88-1723-4613-995A-AC1BCC8FF7B2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D6CE7-71DE-436F-84FF-68E8127A2554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AD6A3-9F5B-434C-BBF6-435CBD4F2595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31AD8EE-C98C-4D01-95DB-D6A6B516EAB1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5CDA4188-9DDD-2414-9451-90AC8962AD8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243358018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395" imgH="396" progId="TCLayout.ActiveDocument.1">
                  <p:embed/>
                </p:oleObj>
              </mc:Choice>
              <mc:Fallback>
                <p:oleObj name="think-cell Slide" r:id="rId19" imgW="395" imgH="39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5CDA4188-9DDD-2414-9451-90AC8962AD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B8940606-3303-47BE-AE11-DC634CB5A599}" type="datetime1">
              <a:rPr lang="en-US" noProof="0" smtClean="0"/>
              <a:t>3/3/23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quickstart_tutorial.html" TargetMode="External"/><Relationship Id="rId2" Type="http://schemas.openxmlformats.org/officeDocument/2006/relationships/hyperlink" Target="https://www.tensorflow.org/tutorials/quickstart/beginner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3.xml"/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3" Type="http://schemas.openxmlformats.org/officeDocument/2006/relationships/tags" Target="../tags/tag58.xml"/><Relationship Id="rId21" Type="http://schemas.openxmlformats.org/officeDocument/2006/relationships/image" Target="../media/image17.png"/><Relationship Id="rId7" Type="http://schemas.openxmlformats.org/officeDocument/2006/relationships/tags" Target="../tags/tag62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image" Target="../media/image34.png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10" Type="http://schemas.openxmlformats.org/officeDocument/2006/relationships/tags" Target="../tags/tag65.xml"/><Relationship Id="rId19" Type="http://schemas.openxmlformats.org/officeDocument/2006/relationships/slideLayout" Target="../slideLayouts/slideLayout12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sv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svm.html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1.emf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oleObject" Target="../embeddings/oleObject3.bin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image" Target="../media/image18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slideLayout" Target="../slideLayouts/slideLayout7.xml"/><Relationship Id="rId32" Type="http://schemas.openxmlformats.org/officeDocument/2006/relationships/image" Target="../media/image21.pn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image" Target="../media/image17.pn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image" Target="../media/image20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image" Target="../media/image16.png"/><Relationship Id="rId30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scikit-learn.org/stable/modules/tree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18" Type="http://schemas.openxmlformats.org/officeDocument/2006/relationships/tags" Target="../tags/tag50.xml"/><Relationship Id="rId26" Type="http://schemas.openxmlformats.org/officeDocument/2006/relationships/image" Target="../media/image1.emf"/><Relationship Id="rId3" Type="http://schemas.openxmlformats.org/officeDocument/2006/relationships/tags" Target="../tags/tag35.xml"/><Relationship Id="rId21" Type="http://schemas.openxmlformats.org/officeDocument/2006/relationships/tags" Target="../tags/tag53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17" Type="http://schemas.openxmlformats.org/officeDocument/2006/relationships/tags" Target="../tags/tag49.xml"/><Relationship Id="rId25" Type="http://schemas.openxmlformats.org/officeDocument/2006/relationships/oleObject" Target="../embeddings/oleObject4.bin"/><Relationship Id="rId2" Type="http://schemas.openxmlformats.org/officeDocument/2006/relationships/tags" Target="../tags/tag34.xml"/><Relationship Id="rId16" Type="http://schemas.openxmlformats.org/officeDocument/2006/relationships/tags" Target="../tags/tag48.xml"/><Relationship Id="rId20" Type="http://schemas.openxmlformats.org/officeDocument/2006/relationships/tags" Target="../tags/tag52.xml"/><Relationship Id="rId29" Type="http://schemas.openxmlformats.org/officeDocument/2006/relationships/image" Target="../media/image28.png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37.xml"/><Relationship Id="rId15" Type="http://schemas.openxmlformats.org/officeDocument/2006/relationships/tags" Target="../tags/tag47.xml"/><Relationship Id="rId23" Type="http://schemas.openxmlformats.org/officeDocument/2006/relationships/tags" Target="../tags/tag55.xml"/><Relationship Id="rId28" Type="http://schemas.openxmlformats.org/officeDocument/2006/relationships/image" Target="../media/image27.png"/><Relationship Id="rId10" Type="http://schemas.openxmlformats.org/officeDocument/2006/relationships/tags" Target="../tags/tag42.xml"/><Relationship Id="rId19" Type="http://schemas.openxmlformats.org/officeDocument/2006/relationships/tags" Target="../tags/tag51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Relationship Id="rId22" Type="http://schemas.openxmlformats.org/officeDocument/2006/relationships/tags" Target="../tags/tag54.xml"/><Relationship Id="rId27" Type="http://schemas.openxmlformats.org/officeDocument/2006/relationships/image" Target="../media/image26.png"/><Relationship Id="rId30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cikit-learn.org/stable/modules/generated/sklearn.model_selection.validation_curve.htm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Exercise 3: Model Training &amp; Evaluation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DC0A7569-3548-4C52-9ECA-ECED83637A1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1DE0704-83BB-CF20-53E2-D5921BAE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22" y="5010206"/>
            <a:ext cx="5256000" cy="518251"/>
          </a:xfrm>
        </p:spPr>
        <p:txBody>
          <a:bodyPr/>
          <a:lstStyle/>
          <a:p>
            <a:pPr marL="0" indent="0" algn="ctr">
              <a:buNone/>
            </a:pPr>
            <a:r>
              <a:rPr lang="en-US" sz="1400" dirty="0"/>
              <a:t>TensorFlow quick start for beginners: </a:t>
            </a:r>
            <a:r>
              <a:rPr lang="en-US" sz="1400" dirty="0">
                <a:hlinkClick r:id="rId2"/>
              </a:rPr>
              <a:t>https://www.tensorflow.org/tutorials/quickstart/beginner</a:t>
            </a:r>
            <a:endParaRPr lang="en-US" sz="1400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BB8F-3813-BA95-14C2-667040C0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296" y="6478670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10</a:t>
            </a:fld>
            <a:endParaRPr lang="de-CH" noProof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DCAE6EF-ADD9-07F5-46B1-6449DBF40781}"/>
              </a:ext>
            </a:extLst>
          </p:cNvPr>
          <p:cNvSpPr txBox="1">
            <a:spLocks/>
          </p:cNvSpPr>
          <p:nvPr/>
        </p:nvSpPr>
        <p:spPr>
          <a:xfrm>
            <a:off x="6204162" y="5010206"/>
            <a:ext cx="5256000" cy="51825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/>
              <a:t>PyTorch quick start: </a:t>
            </a:r>
            <a:r>
              <a:rPr lang="en-US" sz="1400" dirty="0">
                <a:hlinkClick r:id="rId3"/>
              </a:rPr>
              <a:t>https://pytorch.org/tutorials/beginner/basics/quickstart_tutorial.html</a:t>
            </a:r>
            <a:endParaRPr lang="en-US" sz="1400" dirty="0"/>
          </a:p>
          <a:p>
            <a:endParaRPr lang="en-US" dirty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8F260BF-6A0B-4E59-598A-F874322C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0" y="343147"/>
            <a:ext cx="10728325" cy="900000"/>
          </a:xfrm>
        </p:spPr>
        <p:txBody>
          <a:bodyPr/>
          <a:lstStyle/>
          <a:p>
            <a:r>
              <a:rPr lang="de-CH" b="1" dirty="0">
                <a:solidFill>
                  <a:schemeClr val="accent1"/>
                </a:solidFill>
              </a:rPr>
              <a:t>Deep Learning Models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AA96D6-618B-4C92-6E83-1296D1FA3456}"/>
              </a:ext>
            </a:extLst>
          </p:cNvPr>
          <p:cNvCxnSpPr>
            <a:cxnSpLocks/>
          </p:cNvCxnSpPr>
          <p:nvPr/>
        </p:nvCxnSpPr>
        <p:spPr>
          <a:xfrm>
            <a:off x="5908070" y="5003071"/>
            <a:ext cx="0" cy="5253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6EE1413-B0F1-F291-B3B1-F665CC8A2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4" y="928203"/>
            <a:ext cx="11049311" cy="349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6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B7F8AC94-EC4C-8777-1D98-A5BA1B8EE287}"/>
              </a:ext>
            </a:extLst>
          </p:cNvPr>
          <p:cNvSpPr/>
          <p:nvPr/>
        </p:nvSpPr>
        <p:spPr>
          <a:xfrm>
            <a:off x="6667770" y="0"/>
            <a:ext cx="5524229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24BB8F-3813-BA95-14C2-667040C0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296" y="6478670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11</a:t>
            </a:fld>
            <a:endParaRPr lang="de-CH" noProof="0"/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38F260BF-6A0B-4E59-598A-F874322C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52" y="95315"/>
            <a:ext cx="5686740" cy="900000"/>
          </a:xfrm>
        </p:spPr>
        <p:txBody>
          <a:bodyPr/>
          <a:lstStyle/>
          <a:p>
            <a:r>
              <a:rPr lang="en-CA" b="1" dirty="0">
                <a:solidFill>
                  <a:schemeClr val="accent1"/>
                </a:solidFill>
              </a:rPr>
              <a:t>Deep Learning Models – TensorFlow Code Example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482981-C2C7-8AA1-1B11-DB46B7623BD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971" y="0"/>
            <a:ext cx="4661029" cy="6858001"/>
          </a:xfrm>
          <a:prstGeom prst="rect">
            <a:avLst/>
          </a:prstGeom>
        </p:spPr>
      </p:pic>
      <p:pic>
        <p:nvPicPr>
          <p:cNvPr id="10" name="Picture Placeholder 10">
            <a:extLst>
              <a:ext uri="{FF2B5EF4-FFF2-40B4-BE49-F238E27FC236}">
                <a16:creationId xmlns:a16="http://schemas.microsoft.com/office/drawing/2014/main" id="{45FCAF7F-373B-8556-E58A-E1086DCD3511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7" t="9340" r="21150" b="8090"/>
          <a:stretch/>
        </p:blipFill>
        <p:spPr>
          <a:xfrm>
            <a:off x="4717741" y="896842"/>
            <a:ext cx="700847" cy="666444"/>
          </a:xfrm>
          <a:prstGeom prst="rect">
            <a:avLst/>
          </a:prstGeom>
        </p:spPr>
      </p:pic>
      <p:sp>
        <p:nvSpPr>
          <p:cNvPr id="11" name="TrackerNumWhite 32">
            <a:extLst>
              <a:ext uri="{FF2B5EF4-FFF2-40B4-BE49-F238E27FC236}">
                <a16:creationId xmlns:a16="http://schemas.microsoft.com/office/drawing/2014/main" id="{D79BCC0E-AEE1-12A4-C53E-398F548115BF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>
          <a:xfrm>
            <a:off x="407848" y="1070006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A48D4-1ED8-73B2-A98B-D34FB51AE118}"/>
              </a:ext>
            </a:extLst>
          </p:cNvPr>
          <p:cNvSpPr txBox="1"/>
          <p:nvPr/>
        </p:nvSpPr>
        <p:spPr>
          <a:xfrm>
            <a:off x="670618" y="1070006"/>
            <a:ext cx="5241753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Load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inputs (images) &amp; outputs (classification labels)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into inputs, outputs, test and train sets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037293-9D7A-1F38-6C0B-089C8D2E1A13}"/>
              </a:ext>
            </a:extLst>
          </p:cNvPr>
          <p:cNvSpPr txBox="1">
            <a:spLocks/>
          </p:cNvSpPr>
          <p:nvPr/>
        </p:nvSpPr>
        <p:spPr>
          <a:xfrm>
            <a:off x="670618" y="1757070"/>
            <a:ext cx="5241753" cy="5539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Pre-process data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Normalize grayscale image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 from [0, .., 255] to [0, ..., 1]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One-hot encode labels from integers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  <a:sym typeface="Wingdings" pitchFamily="2" charset="2"/>
              </a:rPr>
              <a:t> from 2 to [0, 0, 1, 0, ..., 0]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TrackerNumWhite 32">
            <a:extLst>
              <a:ext uri="{FF2B5EF4-FFF2-40B4-BE49-F238E27FC236}">
                <a16:creationId xmlns:a16="http://schemas.microsoft.com/office/drawing/2014/main" id="{B842F1D0-2691-BCB0-B8FC-E46352B3883F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>
          <a:xfrm>
            <a:off x="407848" y="1757070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88E9D-D97D-7835-4611-4D73DB1845FB}"/>
              </a:ext>
            </a:extLst>
          </p:cNvPr>
          <p:cNvSpPr txBox="1">
            <a:spLocks/>
          </p:cNvSpPr>
          <p:nvPr/>
        </p:nvSpPr>
        <p:spPr>
          <a:xfrm>
            <a:off x="670618" y="2628800"/>
            <a:ext cx="5241753" cy="5539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 model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Stack of layers - Sequential API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lang="en-US" sz="1200" dirty="0">
                <a:latin typeface="Arial"/>
              </a:rPr>
              <a:t>Flatten input 2D images into 1D vectors - Flatten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 fully connected layers </a:t>
            </a:r>
            <a:r>
              <a:rPr lang="en-US" sz="1200" dirty="0">
                <a:latin typeface="Arial"/>
              </a:rPr>
              <a:t>-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Dense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lang="en-US" sz="1200" dirty="0">
                <a:latin typeface="Arial"/>
              </a:rPr>
              <a:t>Model generalization method - Dropout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rackerNumWhite 32">
            <a:extLst>
              <a:ext uri="{FF2B5EF4-FFF2-40B4-BE49-F238E27FC236}">
                <a16:creationId xmlns:a16="http://schemas.microsoft.com/office/drawing/2014/main" id="{AEBEE6B8-053A-8C4B-0D37-7E7908E5A8B9}"/>
              </a:ext>
            </a:extLst>
          </p:cNvPr>
          <p:cNvSpPr>
            <a:spLocks/>
          </p:cNvSpPr>
          <p:nvPr>
            <p:custDataLst>
              <p:tags r:id="rId3"/>
            </p:custDataLst>
          </p:nvPr>
        </p:nvSpPr>
        <p:spPr>
          <a:xfrm>
            <a:off x="407848" y="2628800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D90509-96AD-4084-9CC8-4A82F42C27A8}"/>
              </a:ext>
            </a:extLst>
          </p:cNvPr>
          <p:cNvSpPr txBox="1">
            <a:spLocks/>
          </p:cNvSpPr>
          <p:nvPr/>
        </p:nvSpPr>
        <p:spPr>
          <a:xfrm>
            <a:off x="670618" y="3783825"/>
            <a:ext cx="5241753" cy="369332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Compile model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lang="en-US" sz="1200" dirty="0">
                <a:latin typeface="Arial"/>
              </a:rPr>
              <a:t>Loss function for one-hot labels &amp; multiple classes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Report accuracy as metric for every epoch</a:t>
            </a:r>
          </a:p>
        </p:txBody>
      </p:sp>
      <p:sp>
        <p:nvSpPr>
          <p:cNvPr id="20" name="TrackerNumWhite 32">
            <a:extLst>
              <a:ext uri="{FF2B5EF4-FFF2-40B4-BE49-F238E27FC236}">
                <a16:creationId xmlns:a16="http://schemas.microsoft.com/office/drawing/2014/main" id="{3791D36D-BCF2-4DDB-50AD-7550978E61D9}"/>
              </a:ext>
            </a:extLst>
          </p:cNvPr>
          <p:cNvSpPr>
            <a:spLocks/>
          </p:cNvSpPr>
          <p:nvPr>
            <p:custDataLst>
              <p:tags r:id="rId4"/>
            </p:custDataLst>
          </p:nvPr>
        </p:nvSpPr>
        <p:spPr>
          <a:xfrm>
            <a:off x="407848" y="3783825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4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75D9D7-C796-E884-AC97-9048D3633D73}"/>
              </a:ext>
            </a:extLst>
          </p:cNvPr>
          <p:cNvSpPr txBox="1">
            <a:spLocks/>
          </p:cNvSpPr>
          <p:nvPr/>
        </p:nvSpPr>
        <p:spPr>
          <a:xfrm>
            <a:off x="670618" y="4637200"/>
            <a:ext cx="5241753" cy="38363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Fit, evaluate, predict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spcBef>
                <a:spcPts val="0"/>
              </a:spcBef>
              <a:defRPr/>
            </a:pPr>
            <a:r>
              <a:rPr lang="en-US" sz="1200" dirty="0">
                <a:latin typeface="Arial"/>
              </a:rPr>
              <a:t>Fit: learn model weights on training data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Evaluate: report test set loss &amp; accuracy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lang="en-US" sz="1200" dirty="0">
                <a:latin typeface="Arial"/>
              </a:rPr>
              <a:t>Predict: report test set predictions - forward pass</a:t>
            </a:r>
          </a:p>
        </p:txBody>
      </p:sp>
      <p:sp>
        <p:nvSpPr>
          <p:cNvPr id="23" name="TrackerNumWhite 32">
            <a:extLst>
              <a:ext uri="{FF2B5EF4-FFF2-40B4-BE49-F238E27FC236}">
                <a16:creationId xmlns:a16="http://schemas.microsoft.com/office/drawing/2014/main" id="{E651E560-5B49-1963-C282-2010E1C09C86}"/>
              </a:ext>
            </a:extLst>
          </p:cNvPr>
          <p:cNvSpPr>
            <a:spLocks/>
          </p:cNvSpPr>
          <p:nvPr>
            <p:custDataLst>
              <p:tags r:id="rId5"/>
            </p:custDataLst>
          </p:nvPr>
        </p:nvSpPr>
        <p:spPr>
          <a:xfrm>
            <a:off x="407848" y="4637200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74E7AB-41D9-BD7B-56B7-A777120EE5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618" y="5641418"/>
                <a:ext cx="5241753" cy="56887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marL="270000" lvl="0" indent="-27000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538163" lvl="1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2pPr>
                <a:lvl3pPr marL="810000" lvl="2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3pPr>
                <a:lvl4pPr marL="1080000" lvl="3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4pPr>
                <a:lvl5pPr marL="1350000" lvl="4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Evaluation metric display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>
                  <a:spcBef>
                    <a:spcPts val="0"/>
                  </a:spcBef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Confusion</a:t>
                </a:r>
                <a:r>
                  <a:rPr kumimoji="0" lang="en-US" sz="1200" b="0" i="0" u="none" strike="noStrike" kern="1200" cap="none" spc="0" normalizeH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matrix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fr-F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number of samples belonging to class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but predicted to be in class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>
                  <a:spcBef>
                    <a:spcPts val="0"/>
                  </a:spcBef>
                  <a:defRPr/>
                </a:pPr>
                <a:r>
                  <a:rPr lang="en-US" sz="1200" dirty="0">
                    <a:latin typeface="Arial"/>
                  </a:rPr>
                  <a:t>Argmax on outputs </a:t>
                </a:r>
                <a:r>
                  <a:rPr lang="en-US" sz="1200" dirty="0">
                    <a:latin typeface="Arial"/>
                    <a:sym typeface="Wingdings" pitchFamily="2" charset="2"/>
                  </a:rPr>
                  <a:t></a:t>
                </a:r>
                <a:r>
                  <a:rPr lang="en-US" sz="1200" dirty="0">
                    <a:latin typeface="Arial"/>
                  </a:rPr>
                  <a:t> return integer classes from one-hot vectors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374E7AB-41D9-BD7B-56B7-A777120EE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618" y="5641418"/>
                <a:ext cx="5241753" cy="568874"/>
              </a:xfrm>
              <a:prstGeom prst="rect">
                <a:avLst/>
              </a:prstGeom>
              <a:blipFill>
                <a:blip r:embed="rId22"/>
                <a:stretch>
                  <a:fillRect l="-1691" t="-8696" b="-45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rackerNumWhite 32">
            <a:extLst>
              <a:ext uri="{FF2B5EF4-FFF2-40B4-BE49-F238E27FC236}">
                <a16:creationId xmlns:a16="http://schemas.microsoft.com/office/drawing/2014/main" id="{B267FCA1-C660-7210-FDBF-81D51DABC7C9}"/>
              </a:ext>
            </a:extLst>
          </p:cNvPr>
          <p:cNvSpPr>
            <a:spLocks/>
          </p:cNvSpPr>
          <p:nvPr>
            <p:custDataLst>
              <p:tags r:id="rId6"/>
            </p:custDataLst>
          </p:nvPr>
        </p:nvSpPr>
        <p:spPr>
          <a:xfrm>
            <a:off x="407848" y="5641418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6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27" name="LineBasicDefault 58">
            <a:extLst>
              <a:ext uri="{FF2B5EF4-FFF2-40B4-BE49-F238E27FC236}">
                <a16:creationId xmlns:a16="http://schemas.microsoft.com/office/drawing/2014/main" id="{73777181-0B71-56E4-23F3-9518317F20F1}"/>
              </a:ext>
            </a:extLst>
          </p:cNvPr>
          <p:cNvCxnSpPr>
            <a:cxnSpLocks/>
          </p:cNvCxnSpPr>
          <p:nvPr>
            <p:custDataLst>
              <p:tags r:id="rId7"/>
            </p:custDataLst>
          </p:nvPr>
        </p:nvCxnSpPr>
        <p:spPr>
          <a:xfrm>
            <a:off x="407848" y="1598204"/>
            <a:ext cx="5524229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LineBasicDefault 58">
            <a:extLst>
              <a:ext uri="{FF2B5EF4-FFF2-40B4-BE49-F238E27FC236}">
                <a16:creationId xmlns:a16="http://schemas.microsoft.com/office/drawing/2014/main" id="{9E6E9D55-41B0-6704-413A-88C1FC476529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407848" y="2469934"/>
            <a:ext cx="5524229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LineBasicDefault 58">
            <a:extLst>
              <a:ext uri="{FF2B5EF4-FFF2-40B4-BE49-F238E27FC236}">
                <a16:creationId xmlns:a16="http://schemas.microsoft.com/office/drawing/2014/main" id="{838590A7-0265-A505-F631-482E5D568AE8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407848" y="3624959"/>
            <a:ext cx="5524229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LineBasicDefault 58">
            <a:extLst>
              <a:ext uri="{FF2B5EF4-FFF2-40B4-BE49-F238E27FC236}">
                <a16:creationId xmlns:a16="http://schemas.microsoft.com/office/drawing/2014/main" id="{A3441667-A69B-60FB-A199-9A5757413C20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407848" y="4478334"/>
            <a:ext cx="5524229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LineBasicDefault 58">
            <a:extLst>
              <a:ext uri="{FF2B5EF4-FFF2-40B4-BE49-F238E27FC236}">
                <a16:creationId xmlns:a16="http://schemas.microsoft.com/office/drawing/2014/main" id="{BAE91EA9-C7CE-C9E1-E88A-6BE26D8D5B82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407848" y="5482552"/>
            <a:ext cx="5524229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rackerNumWhite 32">
            <a:extLst>
              <a:ext uri="{FF2B5EF4-FFF2-40B4-BE49-F238E27FC236}">
                <a16:creationId xmlns:a16="http://schemas.microsoft.com/office/drawing/2014/main" id="{8248733D-BE02-E550-286E-2E5BE2F439C0}"/>
              </a:ext>
            </a:extLst>
          </p:cNvPr>
          <p:cNvSpPr>
            <a:spLocks/>
          </p:cNvSpPr>
          <p:nvPr>
            <p:custDataLst>
              <p:tags r:id="rId12"/>
            </p:custDataLst>
          </p:nvPr>
        </p:nvSpPr>
        <p:spPr>
          <a:xfrm>
            <a:off x="7092011" y="975346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3" name="TrackerNumWhite 32">
            <a:extLst>
              <a:ext uri="{FF2B5EF4-FFF2-40B4-BE49-F238E27FC236}">
                <a16:creationId xmlns:a16="http://schemas.microsoft.com/office/drawing/2014/main" id="{CEBAD8A0-EEE9-7D1C-6C33-74670E75BB29}"/>
              </a:ext>
            </a:extLst>
          </p:cNvPr>
          <p:cNvSpPr>
            <a:spLocks/>
          </p:cNvSpPr>
          <p:nvPr>
            <p:custDataLst>
              <p:tags r:id="rId13"/>
            </p:custDataLst>
          </p:nvPr>
        </p:nvSpPr>
        <p:spPr>
          <a:xfrm>
            <a:off x="7122666" y="6506932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38" name="Left Brace 37">
            <a:extLst>
              <a:ext uri="{FF2B5EF4-FFF2-40B4-BE49-F238E27FC236}">
                <a16:creationId xmlns:a16="http://schemas.microsoft.com/office/drawing/2014/main" id="{ADDC68EA-5CC2-7AB4-EB2A-FAFAC133E332}"/>
              </a:ext>
            </a:extLst>
          </p:cNvPr>
          <p:cNvSpPr>
            <a:spLocks/>
          </p:cNvSpPr>
          <p:nvPr/>
        </p:nvSpPr>
        <p:spPr>
          <a:xfrm>
            <a:off x="7343762" y="616447"/>
            <a:ext cx="62106" cy="9088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39" name="LineSpecialityArrow 79">
            <a:extLst>
              <a:ext uri="{FF2B5EF4-FFF2-40B4-BE49-F238E27FC236}">
                <a16:creationId xmlns:a16="http://schemas.microsoft.com/office/drawing/2014/main" id="{50677835-C0D7-C59C-8B32-1AA254EA6C44}"/>
              </a:ext>
            </a:extLst>
          </p:cNvPr>
          <p:cNvCxnSpPr>
            <a:cxnSpLocks/>
            <a:stCxn id="33" idx="6"/>
          </p:cNvCxnSpPr>
          <p:nvPr>
            <p:custDataLst>
              <p:tags r:id="rId14"/>
            </p:custDataLst>
          </p:nvPr>
        </p:nvCxnSpPr>
        <p:spPr>
          <a:xfrm>
            <a:off x="7297301" y="6594250"/>
            <a:ext cx="231800" cy="15560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rackerNumWhite 32">
            <a:extLst>
              <a:ext uri="{FF2B5EF4-FFF2-40B4-BE49-F238E27FC236}">
                <a16:creationId xmlns:a16="http://schemas.microsoft.com/office/drawing/2014/main" id="{4B40CABF-8FB4-6B96-AFE7-3BA17B9029F5}"/>
              </a:ext>
            </a:extLst>
          </p:cNvPr>
          <p:cNvSpPr>
            <a:spLocks/>
          </p:cNvSpPr>
          <p:nvPr>
            <p:custDataLst>
              <p:tags r:id="rId15"/>
            </p:custDataLst>
          </p:nvPr>
        </p:nvSpPr>
        <p:spPr>
          <a:xfrm>
            <a:off x="7092011" y="1963809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45" name="Left Brace 44">
            <a:extLst>
              <a:ext uri="{FF2B5EF4-FFF2-40B4-BE49-F238E27FC236}">
                <a16:creationId xmlns:a16="http://schemas.microsoft.com/office/drawing/2014/main" id="{9FD26700-806F-2C09-FC65-61EC794F5AC4}"/>
              </a:ext>
            </a:extLst>
          </p:cNvPr>
          <p:cNvSpPr>
            <a:spLocks/>
          </p:cNvSpPr>
          <p:nvPr/>
        </p:nvSpPr>
        <p:spPr>
          <a:xfrm>
            <a:off x="7343762" y="1604910"/>
            <a:ext cx="62106" cy="9088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6" name="TrackerNumWhite 32">
            <a:extLst>
              <a:ext uri="{FF2B5EF4-FFF2-40B4-BE49-F238E27FC236}">
                <a16:creationId xmlns:a16="http://schemas.microsoft.com/office/drawing/2014/main" id="{62E818D4-86FB-17AD-B41C-E6244D97207A}"/>
              </a:ext>
            </a:extLst>
          </p:cNvPr>
          <p:cNvSpPr>
            <a:spLocks/>
          </p:cNvSpPr>
          <p:nvPr>
            <p:custDataLst>
              <p:tags r:id="rId16"/>
            </p:custDataLst>
          </p:nvPr>
        </p:nvSpPr>
        <p:spPr>
          <a:xfrm>
            <a:off x="7092011" y="3085062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AFDCAF54-5CBB-6D26-2A79-22E757925B6F}"/>
              </a:ext>
            </a:extLst>
          </p:cNvPr>
          <p:cNvSpPr>
            <a:spLocks/>
          </p:cNvSpPr>
          <p:nvPr/>
        </p:nvSpPr>
        <p:spPr>
          <a:xfrm>
            <a:off x="7343762" y="2726163"/>
            <a:ext cx="62106" cy="9088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TrackerNumWhite 32">
            <a:extLst>
              <a:ext uri="{FF2B5EF4-FFF2-40B4-BE49-F238E27FC236}">
                <a16:creationId xmlns:a16="http://schemas.microsoft.com/office/drawing/2014/main" id="{9D2AEB49-0C4A-1EE9-C828-403923F66AC7}"/>
              </a:ext>
            </a:extLst>
          </p:cNvPr>
          <p:cNvSpPr>
            <a:spLocks/>
          </p:cNvSpPr>
          <p:nvPr>
            <p:custDataLst>
              <p:tags r:id="rId17"/>
            </p:custDataLst>
          </p:nvPr>
        </p:nvSpPr>
        <p:spPr>
          <a:xfrm>
            <a:off x="7092011" y="4418141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4</a:t>
            </a: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2F65CD97-AD15-2537-1089-091C5353A6BE}"/>
              </a:ext>
            </a:extLst>
          </p:cNvPr>
          <p:cNvSpPr>
            <a:spLocks/>
          </p:cNvSpPr>
          <p:nvPr/>
        </p:nvSpPr>
        <p:spPr>
          <a:xfrm>
            <a:off x="7343762" y="3971924"/>
            <a:ext cx="62106" cy="10655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TrackerNumWhite 32">
            <a:extLst>
              <a:ext uri="{FF2B5EF4-FFF2-40B4-BE49-F238E27FC236}">
                <a16:creationId xmlns:a16="http://schemas.microsoft.com/office/drawing/2014/main" id="{2E0F6A35-86D1-E574-CDEE-99EFC4E150EF}"/>
              </a:ext>
            </a:extLst>
          </p:cNvPr>
          <p:cNvSpPr>
            <a:spLocks/>
          </p:cNvSpPr>
          <p:nvPr>
            <p:custDataLst>
              <p:tags r:id="rId18"/>
            </p:custDataLst>
          </p:nvPr>
        </p:nvSpPr>
        <p:spPr>
          <a:xfrm>
            <a:off x="7122666" y="5751220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>
            <a:noAutofit/>
          </a:bodyPr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53" name="Left Brace 52">
            <a:extLst>
              <a:ext uri="{FF2B5EF4-FFF2-40B4-BE49-F238E27FC236}">
                <a16:creationId xmlns:a16="http://schemas.microsoft.com/office/drawing/2014/main" id="{50745AEA-7A78-E95A-5757-CE2D20045449}"/>
              </a:ext>
            </a:extLst>
          </p:cNvPr>
          <p:cNvSpPr>
            <a:spLocks/>
          </p:cNvSpPr>
          <p:nvPr/>
        </p:nvSpPr>
        <p:spPr>
          <a:xfrm>
            <a:off x="7343762" y="5230941"/>
            <a:ext cx="62106" cy="118894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155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C8E63-D728-5245-3134-7257CB0AF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Datasets we will look at today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B7BC9-249B-5620-F53D-AB27E7D4B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8873" y="6332618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12</a:t>
            </a:fld>
            <a:endParaRPr lang="de-CH" noProof="0"/>
          </a:p>
        </p:txBody>
      </p:sp>
      <p:pic>
        <p:nvPicPr>
          <p:cNvPr id="11" name="Picture Placeholder 10" descr="Calendar&#10;&#10;Description automatically generated">
            <a:extLst>
              <a:ext uri="{FF2B5EF4-FFF2-40B4-BE49-F238E27FC236}">
                <a16:creationId xmlns:a16="http://schemas.microsoft.com/office/drawing/2014/main" id="{85139294-BAF9-7F60-55EC-73920BBBA5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7" r="13697"/>
          <a:stretch>
            <a:fillRect/>
          </a:stretch>
        </p:blipFill>
        <p:spPr>
          <a:xfrm>
            <a:off x="893127" y="1399187"/>
            <a:ext cx="3850672" cy="3713148"/>
          </a:xfr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58E8793-541B-B201-6F59-A096D7439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843039"/>
              </p:ext>
            </p:extLst>
          </p:nvPr>
        </p:nvGraphicFramePr>
        <p:xfrm>
          <a:off x="6209212" y="2105141"/>
          <a:ext cx="5559924" cy="2301240"/>
        </p:xfrm>
        <a:graphic>
          <a:graphicData uri="http://schemas.openxmlformats.org/drawingml/2006/table">
            <a:tbl>
              <a:tblPr/>
              <a:tblGrid>
                <a:gridCol w="5559924">
                  <a:extLst>
                    <a:ext uri="{9D8B030D-6E8A-4147-A177-3AD203B41FA5}">
                      <a16:colId xmlns:a16="http://schemas.microsoft.com/office/drawing/2014/main" val="5255884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marL="19050" marR="19050" marT="19050" marB="1905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63275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2000" b="1" dirty="0">
                          <a:solidFill>
                            <a:srgbClr val="123654"/>
                          </a:solidFill>
                          <a:effectLst/>
                          <a:latin typeface="Arial" panose="020B0604020202020204" pitchFamily="34" charset="0"/>
                        </a:rPr>
                        <a:t>Smartphone-Based Recognition of Human Activities and Postural Transitions Data Set:</a:t>
                      </a:r>
                    </a:p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Activity recognition data set built from the recordings of 30 subjects performing basic activities and postural transitions while carrying a waist-mounted smartphone with embedded inertial sensors (accelerometers).</a:t>
                      </a:r>
                    </a:p>
                    <a:p>
                      <a:r>
                        <a:rPr lang="en-GB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Used in notebook 2 and 3.</a:t>
                      </a:r>
                      <a:endParaRPr lang="en-GB" sz="1600" dirty="0"/>
                    </a:p>
                  </a:txBody>
                  <a:tcPr marL="19050" marR="19050" marT="19050" marB="1905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202978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A7FDE11-D93E-A3ED-46BF-7E1A4D403625}"/>
              </a:ext>
            </a:extLst>
          </p:cNvPr>
          <p:cNvSpPr txBox="1"/>
          <p:nvPr/>
        </p:nvSpPr>
        <p:spPr>
          <a:xfrm>
            <a:off x="731837" y="5112335"/>
            <a:ext cx="426688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Digits - </a:t>
            </a:r>
            <a:r>
              <a:rPr lang="en-GB" b="0" i="0" u="none" strike="noStrike" dirty="0">
                <a:solidFill>
                  <a:srgbClr val="212529"/>
                </a:solidFill>
                <a:effectLst/>
                <a:latin typeface="+mj-lt"/>
              </a:rPr>
              <a:t>This dataset is made up of 1797 8x8 images of handwritten digits.</a:t>
            </a:r>
          </a:p>
          <a:p>
            <a:r>
              <a:rPr lang="en-US" sz="1600" dirty="0">
                <a:latin typeface="+mj-lt"/>
              </a:rPr>
              <a:t>Used in notebook 1.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9AB07-7D4F-5F10-9DA8-16F0AD64CADF}"/>
              </a:ext>
            </a:extLst>
          </p:cNvPr>
          <p:cNvSpPr txBox="1"/>
          <p:nvPr/>
        </p:nvSpPr>
        <p:spPr>
          <a:xfrm>
            <a:off x="893127" y="4846366"/>
            <a:ext cx="40714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https://scikit-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learn.org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/stable/modules/generated/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sklearn.datasets.load_digits.html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AB613C-89A5-1AEC-F15D-238578C6BD73}"/>
              </a:ext>
            </a:extLst>
          </p:cNvPr>
          <p:cNvCxnSpPr/>
          <p:nvPr/>
        </p:nvCxnSpPr>
        <p:spPr>
          <a:xfrm>
            <a:off x="5608320" y="1637950"/>
            <a:ext cx="0" cy="3783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193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15D97DC2-D3F0-562D-4539-9CD98A75CD5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>
                <a:solidFill>
                  <a:schemeClr val="accent1"/>
                </a:solidFill>
              </a:rPr>
              <a:t>Outline</a:t>
            </a:r>
            <a:endParaRPr lang="de-CH" b="1" dirty="0">
              <a:solidFill>
                <a:schemeClr val="accent1"/>
              </a:solidFill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F60EDD-1F8F-438A-C79B-AA745E0C2AC4}"/>
              </a:ext>
            </a:extLst>
          </p:cNvPr>
          <p:cNvGrpSpPr/>
          <p:nvPr/>
        </p:nvGrpSpPr>
        <p:grpSpPr>
          <a:xfrm>
            <a:off x="7554955" y="2819846"/>
            <a:ext cx="3025374" cy="1474777"/>
            <a:chOff x="3765985" y="4563580"/>
            <a:chExt cx="3025374" cy="147477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2AD73A3-80CD-69B9-43AA-EFFFC2C4EC69}"/>
                </a:ext>
              </a:extLst>
            </p:cNvPr>
            <p:cNvSpPr txBox="1"/>
            <p:nvPr/>
          </p:nvSpPr>
          <p:spPr>
            <a:xfrm>
              <a:off x="3765985" y="5699803"/>
              <a:ext cx="302537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TensorFlow</a:t>
              </a:r>
            </a:p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bg2">
                      <a:lumMod val="50000"/>
                    </a:schemeClr>
                  </a:solidFill>
                </a:rPr>
                <a:t>commons.wikimedia.org</a:t>
              </a: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/w/</a:t>
              </a:r>
              <a:r>
                <a:rPr lang="en-US" sz="800" dirty="0" err="1">
                  <a:solidFill>
                    <a:schemeClr val="bg2">
                      <a:lumMod val="50000"/>
                    </a:schemeClr>
                  </a:solidFill>
                </a:rPr>
                <a:t>index.php?curid</a:t>
              </a: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=113524128</a:t>
              </a:r>
            </a:p>
          </p:txBody>
        </p:sp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82EAE19-D9AC-A457-BA4D-D48C11B79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211873" y="4563580"/>
              <a:ext cx="2133599" cy="1367037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254A68-B928-D182-F4A1-20D654938CBB}"/>
              </a:ext>
            </a:extLst>
          </p:cNvPr>
          <p:cNvGrpSpPr/>
          <p:nvPr/>
        </p:nvGrpSpPr>
        <p:grpSpPr>
          <a:xfrm>
            <a:off x="7547996" y="4844006"/>
            <a:ext cx="3039292" cy="781930"/>
            <a:chOff x="6653297" y="4816036"/>
            <a:chExt cx="3039292" cy="7800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1E243CD-BDA0-3435-0DB0-EF98E81B77FC}"/>
                </a:ext>
              </a:extLst>
            </p:cNvPr>
            <p:cNvSpPr txBox="1"/>
            <p:nvPr/>
          </p:nvSpPr>
          <p:spPr>
            <a:xfrm>
              <a:off x="6653297" y="5258318"/>
              <a:ext cx="3039292" cy="337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PyTorch</a:t>
              </a:r>
            </a:p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bg2">
                      <a:lumMod val="50000"/>
                    </a:schemeClr>
                  </a:solidFill>
                </a:rPr>
                <a:t>commons.wikimedia.org</a:t>
              </a: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/w/</a:t>
              </a:r>
              <a:r>
                <a:rPr lang="en-US" sz="800" dirty="0" err="1">
                  <a:solidFill>
                    <a:schemeClr val="bg2">
                      <a:lumMod val="50000"/>
                    </a:schemeClr>
                  </a:solidFill>
                </a:rPr>
                <a:t>index.php?curid</a:t>
              </a: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=88256697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579520B-13AD-0373-A088-59AFC83E4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3637" y="4816036"/>
              <a:ext cx="1798612" cy="44228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3DF9A7D-1F54-8542-FAE7-32BC77A66457}"/>
              </a:ext>
            </a:extLst>
          </p:cNvPr>
          <p:cNvGrpSpPr/>
          <p:nvPr/>
        </p:nvGrpSpPr>
        <p:grpSpPr>
          <a:xfrm>
            <a:off x="7569042" y="1485816"/>
            <a:ext cx="2997200" cy="1228023"/>
            <a:chOff x="5726800" y="4640205"/>
            <a:chExt cx="2997200" cy="1228023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E758C81-0EEF-E536-F0EE-A27C81EFEBD4}"/>
                </a:ext>
              </a:extLst>
            </p:cNvPr>
            <p:cNvSpPr txBox="1"/>
            <p:nvPr/>
          </p:nvSpPr>
          <p:spPr>
            <a:xfrm>
              <a:off x="5726800" y="5529674"/>
              <a:ext cx="29972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Scikit-Learn</a:t>
              </a:r>
            </a:p>
            <a:p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https://</a:t>
              </a:r>
              <a:r>
                <a:rPr lang="en-US" sz="800" dirty="0" err="1">
                  <a:solidFill>
                    <a:schemeClr val="bg2">
                      <a:lumMod val="50000"/>
                    </a:schemeClr>
                  </a:solidFill>
                </a:rPr>
                <a:t>commons.wikimedia.org</a:t>
              </a: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/w/</a:t>
              </a:r>
              <a:r>
                <a:rPr lang="en-US" sz="800" dirty="0" err="1">
                  <a:solidFill>
                    <a:schemeClr val="bg2">
                      <a:lumMod val="50000"/>
                    </a:schemeClr>
                  </a:solidFill>
                </a:rPr>
                <a:t>index.php?curid</a:t>
              </a:r>
              <a:r>
                <a:rPr lang="en-US" sz="800" dirty="0">
                  <a:solidFill>
                    <a:schemeClr val="bg2">
                      <a:lumMod val="50000"/>
                    </a:schemeClr>
                  </a:solidFill>
                </a:rPr>
                <a:t>=71445288</a:t>
              </a:r>
            </a:p>
          </p:txBody>
        </p:sp>
        <p:pic>
          <p:nvPicPr>
            <p:cNvPr id="14" name="Picture 13" descr="A picture containing circle&#10;&#10;Description automatically generated">
              <a:extLst>
                <a:ext uri="{FF2B5EF4-FFF2-40B4-BE49-F238E27FC236}">
                  <a16:creationId xmlns:a16="http://schemas.microsoft.com/office/drawing/2014/main" id="{CEC9CE16-299D-1C8C-7A71-CB3F47802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6094" y="4640205"/>
              <a:ext cx="1616319" cy="87003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89308DB-C40E-3819-268C-681DAAE96669}"/>
              </a:ext>
            </a:extLst>
          </p:cNvPr>
          <p:cNvSpPr txBox="1">
            <a:spLocks/>
          </p:cNvSpPr>
          <p:nvPr/>
        </p:nvSpPr>
        <p:spPr>
          <a:xfrm>
            <a:off x="1145754" y="1853034"/>
            <a:ext cx="4344684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SzPct val="100000"/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Motivation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–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contextualizing model training &amp; evaluation within project workflow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BE168E-138C-3073-C0FC-EA74584CD50B}"/>
              </a:ext>
            </a:extLst>
          </p:cNvPr>
          <p:cNvSpPr txBox="1">
            <a:spLocks/>
          </p:cNvSpPr>
          <p:nvPr/>
        </p:nvSpPr>
        <p:spPr>
          <a:xfrm>
            <a:off x="1145754" y="2974415"/>
            <a:ext cx="4344684" cy="245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0" tIns="0" rIns="0" bIns="0" rtlCol="0">
            <a:sp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SzPct val="100000"/>
              <a:buNone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Methods shown in the lab today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(more in the lab sheet)</a:t>
            </a:r>
          </a:p>
          <a:p>
            <a:pPr>
              <a:buSzPct val="100000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SVM</a:t>
            </a:r>
          </a:p>
          <a:p>
            <a:pPr>
              <a:buSzPct val="100000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Decision Trees</a:t>
            </a:r>
          </a:p>
          <a:p>
            <a:pPr>
              <a:buSzPct val="100000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K-Fold Cross Validation</a:t>
            </a:r>
          </a:p>
          <a:p>
            <a:pPr>
              <a:buSzPct val="100000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Deep Learning models (TensorFlow &amp;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PyTorch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sym typeface=""/>
              </a:rPr>
              <a:t>)</a:t>
            </a:r>
          </a:p>
        </p:txBody>
      </p:sp>
      <p:sp>
        <p:nvSpPr>
          <p:cNvPr id="28" name="TrackerNumBlue 28">
            <a:extLst>
              <a:ext uri="{FF2B5EF4-FFF2-40B4-BE49-F238E27FC236}">
                <a16:creationId xmlns:a16="http://schemas.microsoft.com/office/drawing/2014/main" id="{F58E6AF7-E9F3-8DFA-5925-C52EB641E97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31837" y="1853034"/>
            <a:ext cx="279340" cy="279340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0" name="TrackerNumBlue 28">
            <a:extLst>
              <a:ext uri="{FF2B5EF4-FFF2-40B4-BE49-F238E27FC236}">
                <a16:creationId xmlns:a16="http://schemas.microsoft.com/office/drawing/2014/main" id="{EA4C8F51-B8B5-101D-4231-26F6256F1EE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1837" y="2974415"/>
            <a:ext cx="279340" cy="279340"/>
          </a:xfrm>
          <a:prstGeom prst="ellipse">
            <a:avLst/>
          </a:prstGeom>
          <a:solidFill>
            <a:schemeClr val="accent1"/>
          </a:solidFill>
          <a:ln w="635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6350" cap="flat" cmpd="sng" algn="ctr">
                <a:solidFill>
                  <a:schemeClr val="accent1"/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9BEC0A60-17F1-2255-D136-9F177C63A44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728025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95" imgH="396" progId="TCLayout.ActiveDocument.1">
                  <p:embed/>
                </p:oleObj>
              </mc:Choice>
              <mc:Fallback>
                <p:oleObj name="think-cell Slide" r:id="rId5" imgW="395" imgH="39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9BEC0A60-17F1-2255-D136-9F177C63A4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337972"/>
            <a:ext cx="7252229" cy="5029582"/>
          </a:xfrm>
        </p:spPr>
        <p:txBody>
          <a:bodyPr wrap="square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Choose broad ML field </a:t>
            </a:r>
            <a:r>
              <a:rPr lang="en-US" sz="1600" dirty="0"/>
              <a:t>(visual, audio, motion, etc.)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Choose dataset</a:t>
            </a:r>
            <a:endParaRPr lang="en-US" sz="1600" dirty="0"/>
          </a:p>
          <a:p>
            <a:pPr lvl="1"/>
            <a:r>
              <a:rPr lang="en-US" sz="1600" dirty="0"/>
              <a:t>Objective from labels – i.e., classification, regression</a:t>
            </a:r>
          </a:p>
          <a:p>
            <a:pPr lvl="1"/>
            <a:r>
              <a:rPr lang="en-US" sz="1600" dirty="0"/>
              <a:t>Loss function(s)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Choose target board(s)</a:t>
            </a:r>
          </a:p>
          <a:p>
            <a:pPr lvl="1"/>
            <a:r>
              <a:rPr lang="en-US" sz="1600" dirty="0"/>
              <a:t>TensorFlow or PyTorch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Design ML model </a:t>
            </a:r>
          </a:p>
          <a:p>
            <a:pPr marL="611063" lvl="1" indent="-342900"/>
            <a:r>
              <a:rPr lang="en-US" sz="1600" dirty="0"/>
              <a:t>Performance/cost tradeoffs (efficiency vs. accuracy/precision)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Design training loop </a:t>
            </a:r>
          </a:p>
          <a:p>
            <a:pPr marL="611063" lvl="1" indent="-342900"/>
            <a:r>
              <a:rPr lang="en-US" sz="1600" dirty="0"/>
              <a:t>Model generalization: early stopping, dropout, regularization, etc.</a:t>
            </a:r>
          </a:p>
          <a:p>
            <a:pPr marL="611063" lvl="1" indent="-342900"/>
            <a:r>
              <a:rPr lang="en-US" sz="1600" dirty="0"/>
              <a:t>Quantization</a:t>
            </a:r>
          </a:p>
          <a:p>
            <a:pPr lvl="1"/>
            <a:r>
              <a:rPr lang="en-US" sz="1600" dirty="0"/>
              <a:t>Port network to board(s)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Design inference &amp; evaluation functions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dirty="0"/>
              <a:t>Report model performance &amp; costs</a:t>
            </a:r>
          </a:p>
          <a:p>
            <a:pPr marL="611063" lvl="1" indent="-342900"/>
            <a:r>
              <a:rPr lang="en-US" sz="1600" dirty="0"/>
              <a:t>Evaluation metrics vs number of parameters, layers, MACs, etc.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AFA6EAF-F25C-2C07-F824-FEADDB417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0"/>
            <a:ext cx="7252229" cy="360099"/>
          </a:xfrm>
        </p:spPr>
        <p:txBody>
          <a:bodyPr vert="horz">
            <a:spAutoFit/>
          </a:bodyPr>
          <a:lstStyle/>
          <a:p>
            <a:r>
              <a:rPr lang="de-DE" b="1" dirty="0">
                <a:solidFill>
                  <a:schemeClr val="accent1"/>
                </a:solidFill>
              </a:rPr>
              <a:t>Motivation</a:t>
            </a:r>
            <a:endParaRPr lang="de-CH" b="1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9B412B-D0D8-A6D4-FC49-75DF7BD382AB}"/>
              </a:ext>
            </a:extLst>
          </p:cNvPr>
          <p:cNvSpPr/>
          <p:nvPr/>
        </p:nvSpPr>
        <p:spPr>
          <a:xfrm>
            <a:off x="8534400" y="0"/>
            <a:ext cx="36576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8BD7FE21-BE57-0B26-B772-6B96D2BFE6D4}"/>
              </a:ext>
            </a:extLst>
          </p:cNvPr>
          <p:cNvSpPr txBox="1">
            <a:spLocks/>
          </p:cNvSpPr>
          <p:nvPr/>
        </p:nvSpPr>
        <p:spPr>
          <a:xfrm>
            <a:off x="8737598" y="1337971"/>
            <a:ext cx="3291839" cy="29292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.ipynb files</a:t>
            </a:r>
          </a:p>
          <a:p>
            <a:r>
              <a:rPr lang="en-US" sz="1600" dirty="0"/>
              <a:t>Look at how to:</a:t>
            </a:r>
          </a:p>
          <a:p>
            <a:pPr lvl="1"/>
            <a:r>
              <a:rPr lang="en-US" sz="1600" dirty="0"/>
              <a:t>load datasets </a:t>
            </a:r>
          </a:p>
          <a:p>
            <a:pPr lvl="1"/>
            <a:r>
              <a:rPr lang="en-US" sz="1600" dirty="0"/>
              <a:t>implement classical ML &amp; DL models </a:t>
            </a:r>
          </a:p>
          <a:p>
            <a:pPr lvl="1"/>
            <a:r>
              <a:rPr lang="en-US" sz="1600" dirty="0"/>
              <a:t>fit/train them</a:t>
            </a:r>
          </a:p>
          <a:p>
            <a:pPr lvl="1"/>
            <a:r>
              <a:rPr lang="en-US" sz="1600" dirty="0"/>
              <a:t> display evaluation metrics (without porting to edge devices for now).</a:t>
            </a:r>
          </a:p>
        </p:txBody>
      </p:sp>
      <p:cxnSp>
        <p:nvCxnSpPr>
          <p:cNvPr id="14" name="LineBasicDefault 14">
            <a:extLst>
              <a:ext uri="{FF2B5EF4-FFF2-40B4-BE49-F238E27FC236}">
                <a16:creationId xmlns:a16="http://schemas.microsoft.com/office/drawing/2014/main" id="{50D37848-AFCF-3590-507A-2D6BC1D64CC2}"/>
              </a:ext>
            </a:extLst>
          </p:cNvPr>
          <p:cNvCxnSpPr>
            <a:cxnSpLocks/>
          </p:cNvCxnSpPr>
          <p:nvPr>
            <p:custDataLst>
              <p:tags r:id="rId2"/>
            </p:custDataLst>
          </p:nvPr>
        </p:nvCxnSpPr>
        <p:spPr>
          <a:xfrm>
            <a:off x="731838" y="1170636"/>
            <a:ext cx="7252229" cy="0"/>
          </a:xfrm>
          <a:prstGeom prst="straightConnector1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617372B5-76FC-A004-2A01-EF766F7958B5}"/>
              </a:ext>
            </a:extLst>
          </p:cNvPr>
          <p:cNvSpPr txBox="1">
            <a:spLocks/>
          </p:cNvSpPr>
          <p:nvPr/>
        </p:nvSpPr>
        <p:spPr>
          <a:xfrm>
            <a:off x="731837" y="879570"/>
            <a:ext cx="725222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Project Workflow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A2AE8C8-D154-06EC-2931-2C7425C53CA0}"/>
              </a:ext>
            </a:extLst>
          </p:cNvPr>
          <p:cNvGrpSpPr>
            <a:grpSpLocks/>
          </p:cNvGrpSpPr>
          <p:nvPr/>
        </p:nvGrpSpPr>
        <p:grpSpPr>
          <a:xfrm>
            <a:off x="8737599" y="845529"/>
            <a:ext cx="3291839" cy="492443"/>
            <a:chOff x="5075237" y="845530"/>
            <a:chExt cx="7252230" cy="492443"/>
          </a:xfrm>
        </p:grpSpPr>
        <p:cxnSp>
          <p:nvCxnSpPr>
            <p:cNvPr id="18" name="LineBasicDefault 14">
              <a:extLst>
                <a:ext uri="{FF2B5EF4-FFF2-40B4-BE49-F238E27FC236}">
                  <a16:creationId xmlns:a16="http://schemas.microsoft.com/office/drawing/2014/main" id="{23B30CB0-4311-AEDF-2061-850D885C64EE}"/>
                </a:ext>
              </a:extLst>
            </p:cNvPr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>
              <a:off x="5075237" y="1170636"/>
              <a:ext cx="7252230" cy="0"/>
            </a:xfrm>
            <a:prstGeom prst="straightConnector1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Inhaltsplatzhalter 2">
              <a:extLst>
                <a:ext uri="{FF2B5EF4-FFF2-40B4-BE49-F238E27FC236}">
                  <a16:creationId xmlns:a16="http://schemas.microsoft.com/office/drawing/2014/main" id="{90A5B62B-BE96-B635-2B58-1AB763AAA7D8}"/>
                </a:ext>
              </a:extLst>
            </p:cNvPr>
            <p:cNvSpPr txBox="1">
              <a:spLocks/>
            </p:cNvSpPr>
            <p:nvPr/>
          </p:nvSpPr>
          <p:spPr>
            <a:xfrm>
              <a:off x="5075237" y="845530"/>
              <a:ext cx="7252230" cy="49244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70000" indent="-27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8163" indent="-27146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00" indent="-270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80000" indent="-27146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50000" indent="-270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/>
                <a:t>Jupyter Notebooks – Today’s Lab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7112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0" y="343147"/>
            <a:ext cx="10728325" cy="9000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Estimators for Classification – SVMs with Scikit-Learn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  <p:custDataLst>
              <p:tags r:id="rId1"/>
            </p:custDataLst>
          </p:nvPr>
        </p:nvSpPr>
        <p:spPr>
          <a:xfrm>
            <a:off x="378373" y="1399527"/>
            <a:ext cx="3981960" cy="3411190"/>
          </a:xfrm>
        </p:spPr>
        <p:txBody>
          <a:bodyPr wrap="square">
            <a:spAutoFit/>
          </a:bodyPr>
          <a:lstStyle/>
          <a:p>
            <a:pPr marL="342900" indent="-342900">
              <a:spcBef>
                <a:spcPts val="2000"/>
              </a:spcBef>
              <a:buFont typeface="+mj-lt"/>
              <a:buAutoNum type="arabicPeriod"/>
            </a:pPr>
            <a:r>
              <a:rPr lang="en-US" b="1" dirty="0"/>
              <a:t>scikit-learn</a:t>
            </a:r>
            <a:r>
              <a:rPr lang="en-US" dirty="0"/>
              <a:t>: ML library for classification, regression and clustering.</a:t>
            </a:r>
          </a:p>
          <a:p>
            <a:pPr marL="611063" lvl="1" indent="-342900">
              <a:spcBef>
                <a:spcPts val="1000"/>
              </a:spcBef>
            </a:pPr>
            <a:r>
              <a:rPr lang="en-US" dirty="0"/>
              <a:t>e.g., SVMs, random forests, gradient boosting, K-Means, etc.</a:t>
            </a:r>
          </a:p>
          <a:p>
            <a:pPr marL="342900" indent="-342900">
              <a:spcBef>
                <a:spcPts val="2000"/>
              </a:spcBef>
              <a:buFont typeface="+mj-lt"/>
              <a:buAutoNum type="arabicPeriod"/>
            </a:pPr>
            <a:r>
              <a:rPr lang="en-US" b="1" dirty="0"/>
              <a:t>SVM with scikit-learn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https://scikit-learn.org/stable/modules/svm.html</a:t>
            </a:r>
            <a:endParaRPr lang="en-US" dirty="0"/>
          </a:p>
          <a:p>
            <a:pPr marL="342900" indent="-342900">
              <a:spcBef>
                <a:spcPts val="2000"/>
              </a:spcBef>
              <a:buFont typeface="+mj-lt"/>
              <a:buAutoNum type="arabicPeriod"/>
            </a:pPr>
            <a:r>
              <a:rPr lang="en-US" dirty="0"/>
              <a:t>Follows the </a:t>
            </a:r>
            <a:r>
              <a:rPr lang="en-US" i="1" dirty="0"/>
              <a:t>.fit() </a:t>
            </a:r>
            <a:r>
              <a:rPr lang="en-US" dirty="0"/>
              <a:t>and </a:t>
            </a:r>
            <a:r>
              <a:rPr lang="en-US" i="1" dirty="0"/>
              <a:t>.predict() </a:t>
            </a:r>
            <a:r>
              <a:rPr lang="en-US" dirty="0"/>
              <a:t>supervised algorithm flow.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6F83C3-C668-B241-F77F-DA876A654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931" y="1281120"/>
            <a:ext cx="2224628" cy="21613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411674-0E7B-62F5-C076-C78F61F316E4}"/>
              </a:ext>
            </a:extLst>
          </p:cNvPr>
          <p:cNvSpPr txBox="1">
            <a:spLocks/>
          </p:cNvSpPr>
          <p:nvPr/>
        </p:nvSpPr>
        <p:spPr>
          <a:xfrm>
            <a:off x="9423422" y="1943915"/>
            <a:ext cx="22246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SVMs – Notebook 1 &amp; 2</a:t>
            </a:r>
          </a:p>
          <a:p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commons.wikimedia.org</a:t>
            </a:r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/w/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index.php?curid</a:t>
            </a:r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=73710028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66AAFA-4906-C4EF-14DB-1C2A78339E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335" y="3659120"/>
            <a:ext cx="4105820" cy="25285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B50ED96-FFB1-7B63-6648-CDCE12BE4D39}"/>
              </a:ext>
            </a:extLst>
          </p:cNvPr>
          <p:cNvSpPr txBox="1">
            <a:spLocks/>
          </p:cNvSpPr>
          <p:nvPr/>
        </p:nvSpPr>
        <p:spPr>
          <a:xfrm>
            <a:off x="9423422" y="4923412"/>
            <a:ext cx="222462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Scikit-Learn illustrations of SVC algorithms</a:t>
            </a:r>
          </a:p>
          <a:p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https://scikit-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learn.org</a:t>
            </a:r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/stable/modules/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svm.html</a:t>
            </a:r>
            <a:endParaRPr lang="en-US" sz="75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9BFCDB6-6213-6E08-97D0-C3E560F809F3}"/>
              </a:ext>
            </a:extLst>
          </p:cNvPr>
          <p:cNvCxnSpPr>
            <a:cxnSpLocks/>
          </p:cNvCxnSpPr>
          <p:nvPr/>
        </p:nvCxnSpPr>
        <p:spPr>
          <a:xfrm>
            <a:off x="4809067" y="1399527"/>
            <a:ext cx="0" cy="4519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27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CD3D9F1-6D47-D4EB-1CED-907C0BC0C5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76287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395" imgH="396" progId="TCLayout.ActiveDocument.1">
                  <p:embed/>
                </p:oleObj>
              </mc:Choice>
              <mc:Fallback>
                <p:oleObj name="think-cell Slide" r:id="rId25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CD3D9F1-6D47-D4EB-1CED-907C0BC0C5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D2B9ED6-6BF5-ED56-4C16-3F32C5CEF26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0" y="343147"/>
            <a:ext cx="5016547" cy="900000"/>
          </a:xfrm>
        </p:spPr>
        <p:txBody>
          <a:bodyPr vert="horz"/>
          <a:lstStyle/>
          <a:p>
            <a:r>
              <a:rPr lang="en-US" b="1" dirty="0">
                <a:solidFill>
                  <a:schemeClr val="accent1"/>
                </a:solidFill>
              </a:rPr>
              <a:t>SVMs with Scikit-Learn – Code Example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DFFD98-61E6-215D-85A7-6BF76A1CA1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45" y="1718631"/>
            <a:ext cx="5106213" cy="3993882"/>
          </a:xfrm>
          <a:prstGeom prst="rect">
            <a:avLst/>
          </a:prstGeom>
        </p:spPr>
      </p:pic>
      <p:pic>
        <p:nvPicPr>
          <p:cNvPr id="12" name="Picture Placeholder 10">
            <a:extLst>
              <a:ext uri="{FF2B5EF4-FFF2-40B4-BE49-F238E27FC236}">
                <a16:creationId xmlns:a16="http://schemas.microsoft.com/office/drawing/2014/main" id="{20FF3C96-9FCF-1E03-52D8-F374FEAF8214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97" t="9340" r="21150" b="8090"/>
          <a:stretch/>
        </p:blipFill>
        <p:spPr>
          <a:xfrm>
            <a:off x="4719153" y="1226157"/>
            <a:ext cx="651956" cy="666444"/>
          </a:xfrm>
          <a:prstGeom prst="rect">
            <a:avLst/>
          </a:prstGeom>
        </p:spPr>
      </p:pic>
      <p:sp>
        <p:nvSpPr>
          <p:cNvPr id="30" name="TrackerNumWhite 32">
            <a:extLst>
              <a:ext uri="{FF2B5EF4-FFF2-40B4-BE49-F238E27FC236}">
                <a16:creationId xmlns:a16="http://schemas.microsoft.com/office/drawing/2014/main" id="{A4E31362-911F-FD49-24EE-7A3C0C9D077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9259" y="1399321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719051-2E2E-90C7-D1E1-07E0348F80E1}"/>
              </a:ext>
            </a:extLst>
          </p:cNvPr>
          <p:cNvSpPr txBox="1"/>
          <p:nvPr/>
        </p:nvSpPr>
        <p:spPr>
          <a:xfrm>
            <a:off x="672029" y="1399321"/>
            <a:ext cx="487608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Load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inputs (images) and outputs (classification labels)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into inputs, outputs, test and train sets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2540FF-93F7-A08F-F379-84B29BCAB495}"/>
              </a:ext>
            </a:extLst>
          </p:cNvPr>
          <p:cNvSpPr txBox="1">
            <a:spLocks/>
          </p:cNvSpPr>
          <p:nvPr/>
        </p:nvSpPr>
        <p:spPr>
          <a:xfrm>
            <a:off x="672029" y="2086385"/>
            <a:ext cx="4876087" cy="5539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Initialize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classifier instance w/ params: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ɣ: RBF kernel coefficient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C: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regularizer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TrackerNumWhite 32">
            <a:extLst>
              <a:ext uri="{FF2B5EF4-FFF2-40B4-BE49-F238E27FC236}">
                <a16:creationId xmlns:a16="http://schemas.microsoft.com/office/drawing/2014/main" id="{B9A4C2F1-50E9-3E88-5F4A-581C8F65258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9259" y="2086385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7DF5BB-E9B4-723D-5E0A-009740373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9" y="2958115"/>
                <a:ext cx="4876087" cy="553998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marL="270000" lvl="0" indent="-27000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538163" lvl="1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2pPr>
                <a:lvl3pPr marL="810000" lvl="2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3pPr>
                <a:lvl4pPr marL="1080000" lvl="3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4pPr>
                <a:lvl5pPr marL="1350000" lvl="4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spcBef>
                    <a:spcPts val="0"/>
                  </a:spcBef>
                  <a:buFontTx/>
                  <a:buNone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Fit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classifier instance to training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 and training labels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  <a:p>
                <a:pPr marL="171450" indent="-171450">
                  <a:spcBef>
                    <a:spcPts val="0"/>
                  </a:spcBef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Learns classification boundaries</a:t>
                </a: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7DF5BB-E9B4-723D-5E0A-009740373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9" y="2958115"/>
                <a:ext cx="4876087" cy="553998"/>
              </a:xfrm>
              <a:prstGeom prst="rect">
                <a:avLst/>
              </a:prstGeom>
              <a:blipFill>
                <a:blip r:embed="rId29"/>
                <a:stretch>
                  <a:fillRect l="-1875" t="-9890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ackerNumWhite 32">
            <a:extLst>
              <a:ext uri="{FF2B5EF4-FFF2-40B4-BE49-F238E27FC236}">
                <a16:creationId xmlns:a16="http://schemas.microsoft.com/office/drawing/2014/main" id="{970DF45F-81E8-8117-DD40-46B74A5015C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9259" y="2958115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D99B25-CF8E-CD8E-44D4-284444A279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9" y="3829845"/>
                <a:ext cx="4876087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marL="270000" lvl="0" indent="-27000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538163" lvl="1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2pPr>
                <a:lvl3pPr marL="810000" lvl="2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3pPr>
                <a:lvl4pPr marL="1080000" lvl="3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4pPr>
                <a:lvl5pPr marL="1350000" lvl="4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spcBef>
                    <a:spcPts val="0"/>
                  </a:spcBef>
                  <a:buFontTx/>
                  <a:buNone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Predict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classes for new input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  <a:p>
                <a:pPr marL="171450" indent="-171450">
                  <a:spcBef>
                    <a:spcPts val="0"/>
                  </a:spcBef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Uses learnt classification boundaries from fitting step</a:t>
                </a: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D99B25-CF8E-CD8E-44D4-284444A27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9" y="3829845"/>
                <a:ext cx="4876087" cy="369332"/>
              </a:xfrm>
              <a:prstGeom prst="rect">
                <a:avLst/>
              </a:prstGeom>
              <a:blipFill>
                <a:blip r:embed="rId30"/>
                <a:stretch>
                  <a:fillRect l="-1875" t="-14754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rackerNumWhite 32">
            <a:extLst>
              <a:ext uri="{FF2B5EF4-FFF2-40B4-BE49-F238E27FC236}">
                <a16:creationId xmlns:a16="http://schemas.microsoft.com/office/drawing/2014/main" id="{0DDF218F-E3B2-24EC-C93D-D4AC161BDF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9259" y="3829845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4</a:t>
            </a:r>
            <a:endParaRPr lang="en-US" sz="11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51EBF-CA80-FC22-3F6F-CF41429A9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9" y="4516909"/>
                <a:ext cx="4876087" cy="383631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marL="270000" lvl="0" indent="-27000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538163" lvl="1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2pPr>
                <a:lvl3pPr marL="810000" lvl="2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3pPr>
                <a:lvl4pPr marL="1080000" lvl="3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4pPr>
                <a:lvl5pPr marL="1350000" lvl="4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spcBef>
                    <a:spcPts val="0"/>
                  </a:spcBef>
                  <a:buFontTx/>
                  <a:buNone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Count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number of accurate class predictions on test data,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𝑎𝑐𝑐</m:t>
                        </m:r>
                      </m:sub>
                    </m:sSub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indent="-171450">
                  <a:spcBef>
                    <a:spcPts val="0"/>
                  </a:spcBef>
                  <a:defRPr/>
                </a:pP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‘normalize=True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’ returns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𝑎𝑐𝑐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/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𝑠𝑎𝑚𝑝𝑙𝑒𝑠</m:t>
                        </m:r>
                      </m:sub>
                    </m:sSub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A251EBF-CA80-FC22-3F6F-CF41429A9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9" y="4516909"/>
                <a:ext cx="4876087" cy="383631"/>
              </a:xfrm>
              <a:prstGeom prst="rect">
                <a:avLst/>
              </a:prstGeom>
              <a:blipFill>
                <a:blip r:embed="rId31"/>
                <a:stretch>
                  <a:fillRect l="-1875" t="-14286" b="-17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rackerNumWhite 32">
            <a:extLst>
              <a:ext uri="{FF2B5EF4-FFF2-40B4-BE49-F238E27FC236}">
                <a16:creationId xmlns:a16="http://schemas.microsoft.com/office/drawing/2014/main" id="{1E96308D-71D9-6068-D0F9-3B5FFDD3CB5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09259" y="4516909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12AD8B-5634-0419-5B19-32B4A5650F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9" y="5218272"/>
                <a:ext cx="4876087" cy="56887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marL="270000" lvl="0" indent="-27000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538163" lvl="1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2pPr>
                <a:lvl3pPr marL="810000" lvl="2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3pPr>
                <a:lvl4pPr marL="1080000" lvl="3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4pPr>
                <a:lvl5pPr marL="1350000" lvl="4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Evaluate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accuracy for each class</a:t>
                </a:r>
              </a:p>
              <a:p>
                <a:pPr marL="171450" indent="-171450">
                  <a:spcBef>
                    <a:spcPts val="0"/>
                  </a:spcBef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Output: matrix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indent="-171450">
                  <a:spcBef>
                    <a:spcPts val="0"/>
                  </a:spcBef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fr-F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number of samples belonging to class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but predicted to be in class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12AD8B-5634-0419-5B19-32B4A565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9" y="5218272"/>
                <a:ext cx="4876087" cy="568874"/>
              </a:xfrm>
              <a:prstGeom prst="rect">
                <a:avLst/>
              </a:prstGeom>
              <a:blipFill>
                <a:blip r:embed="rId32"/>
                <a:stretch>
                  <a:fillRect l="-1875" t="-9677" r="-1250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rackerNumWhite 32">
            <a:extLst>
              <a:ext uri="{FF2B5EF4-FFF2-40B4-BE49-F238E27FC236}">
                <a16:creationId xmlns:a16="http://schemas.microsoft.com/office/drawing/2014/main" id="{2C4EB989-92B4-DA03-8FDB-AC1C58CB884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09259" y="5218272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6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58" name="LineBasicDefault 58">
            <a:extLst>
              <a:ext uri="{FF2B5EF4-FFF2-40B4-BE49-F238E27FC236}">
                <a16:creationId xmlns:a16="http://schemas.microsoft.com/office/drawing/2014/main" id="{9CAD2BCC-DD81-1C8A-6A6B-FEA3B7731C45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409259" y="1927519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LineBasicDefault 58">
            <a:extLst>
              <a:ext uri="{FF2B5EF4-FFF2-40B4-BE49-F238E27FC236}">
                <a16:creationId xmlns:a16="http://schemas.microsoft.com/office/drawing/2014/main" id="{43F5E95B-A316-DF5F-C0EC-2F3C98A6AB9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409259" y="2799249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LineBasicDefault 58">
            <a:extLst>
              <a:ext uri="{FF2B5EF4-FFF2-40B4-BE49-F238E27FC236}">
                <a16:creationId xmlns:a16="http://schemas.microsoft.com/office/drawing/2014/main" id="{B8ACDFB8-AB28-734C-0329-8CA2EB87D794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409259" y="3670979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LineBasicDefault 58">
            <a:extLst>
              <a:ext uri="{FF2B5EF4-FFF2-40B4-BE49-F238E27FC236}">
                <a16:creationId xmlns:a16="http://schemas.microsoft.com/office/drawing/2014/main" id="{609ED5C3-A51E-CDC9-66BC-AE40918AB465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409259" y="4358043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LineBasicDefault 58">
            <a:extLst>
              <a:ext uri="{FF2B5EF4-FFF2-40B4-BE49-F238E27FC236}">
                <a16:creationId xmlns:a16="http://schemas.microsoft.com/office/drawing/2014/main" id="{E1B7D3C7-5319-AD9F-98F4-86DB7224C0FE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409259" y="5059406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rackerNumWhite 32">
            <a:extLst>
              <a:ext uri="{FF2B5EF4-FFF2-40B4-BE49-F238E27FC236}">
                <a16:creationId xmlns:a16="http://schemas.microsoft.com/office/drawing/2014/main" id="{6C7D977D-BC72-461F-3E2D-E00ED0E948A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315269" y="3531757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1" name="TrackerNumWhite 32">
            <a:extLst>
              <a:ext uri="{FF2B5EF4-FFF2-40B4-BE49-F238E27FC236}">
                <a16:creationId xmlns:a16="http://schemas.microsoft.com/office/drawing/2014/main" id="{C8031C35-E215-83E5-6B3D-EF241066788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315269" y="4224413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2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72" name="TrackerNumWhite 32">
            <a:extLst>
              <a:ext uri="{FF2B5EF4-FFF2-40B4-BE49-F238E27FC236}">
                <a16:creationId xmlns:a16="http://schemas.microsoft.com/office/drawing/2014/main" id="{6B8ED9FD-06F0-0D84-812B-4CF85B5E2291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315269" y="4550463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3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73" name="TrackerNumWhite 32">
            <a:extLst>
              <a:ext uri="{FF2B5EF4-FFF2-40B4-BE49-F238E27FC236}">
                <a16:creationId xmlns:a16="http://schemas.microsoft.com/office/drawing/2014/main" id="{A3928A45-953B-E013-18CF-D83657A2C653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315269" y="4843763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4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74" name="TrackerNumWhite 32">
            <a:extLst>
              <a:ext uri="{FF2B5EF4-FFF2-40B4-BE49-F238E27FC236}">
                <a16:creationId xmlns:a16="http://schemas.microsoft.com/office/drawing/2014/main" id="{DB0820D2-C23B-3307-AEA3-CEE7E5093CE4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315269" y="5345435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75" name="TrackerNumWhite 32">
            <a:extLst>
              <a:ext uri="{FF2B5EF4-FFF2-40B4-BE49-F238E27FC236}">
                <a16:creationId xmlns:a16="http://schemas.microsoft.com/office/drawing/2014/main" id="{659901DE-8B90-C967-F1A3-357F33877029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315269" y="5680021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748EB58E-ACE1-3D72-CDF3-2A61F53DABC2}"/>
              </a:ext>
            </a:extLst>
          </p:cNvPr>
          <p:cNvSpPr/>
          <p:nvPr/>
        </p:nvSpPr>
        <p:spPr>
          <a:xfrm>
            <a:off x="6520559" y="3172858"/>
            <a:ext cx="106086" cy="9088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LineSpecialityArrow 79">
            <a:extLst>
              <a:ext uri="{FF2B5EF4-FFF2-40B4-BE49-F238E27FC236}">
                <a16:creationId xmlns:a16="http://schemas.microsoft.com/office/drawing/2014/main" id="{AC1D0A8F-2CF5-D346-02F6-15F3077CFF0F}"/>
              </a:ext>
            </a:extLst>
          </p:cNvPr>
          <p:cNvCxnSpPr>
            <a:cxnSpLocks/>
            <a:stCxn id="71" idx="6"/>
          </p:cNvCxnSpPr>
          <p:nvPr>
            <p:custDataLst>
              <p:tags r:id="rId19"/>
            </p:custDataLst>
          </p:nvPr>
        </p:nvCxnSpPr>
        <p:spPr>
          <a:xfrm>
            <a:off x="6489904" y="4311731"/>
            <a:ext cx="262455" cy="15560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LineSpecialityArrow 79">
            <a:extLst>
              <a:ext uri="{FF2B5EF4-FFF2-40B4-BE49-F238E27FC236}">
                <a16:creationId xmlns:a16="http://schemas.microsoft.com/office/drawing/2014/main" id="{F4CCC361-2B95-3EB1-2F2E-D6B886564FA3}"/>
              </a:ext>
            </a:extLst>
          </p:cNvPr>
          <p:cNvCxnSpPr>
            <a:cxnSpLocks/>
            <a:stCxn id="73" idx="6"/>
          </p:cNvCxnSpPr>
          <p:nvPr>
            <p:custDataLst>
              <p:tags r:id="rId20"/>
            </p:custDataLst>
          </p:nvPr>
        </p:nvCxnSpPr>
        <p:spPr>
          <a:xfrm flipV="1">
            <a:off x="6489904" y="4843763"/>
            <a:ext cx="262455" cy="87318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LineSpecialityArrow 79">
            <a:extLst>
              <a:ext uri="{FF2B5EF4-FFF2-40B4-BE49-F238E27FC236}">
                <a16:creationId xmlns:a16="http://schemas.microsoft.com/office/drawing/2014/main" id="{2749A55F-138F-AC1D-D5EF-169A1B8A5DC4}"/>
              </a:ext>
            </a:extLst>
          </p:cNvPr>
          <p:cNvCxnSpPr>
            <a:cxnSpLocks/>
            <a:stCxn id="75" idx="6"/>
          </p:cNvCxnSpPr>
          <p:nvPr>
            <p:custDataLst>
              <p:tags r:id="rId21"/>
            </p:custDataLst>
          </p:nvPr>
        </p:nvCxnSpPr>
        <p:spPr>
          <a:xfrm flipV="1">
            <a:off x="6489904" y="5592704"/>
            <a:ext cx="262455" cy="17463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LineSpecialityArrow 79">
            <a:extLst>
              <a:ext uri="{FF2B5EF4-FFF2-40B4-BE49-F238E27FC236}">
                <a16:creationId xmlns:a16="http://schemas.microsoft.com/office/drawing/2014/main" id="{0B156BF8-50AE-B174-51E9-388CC301B576}"/>
              </a:ext>
            </a:extLst>
          </p:cNvPr>
          <p:cNvCxnSpPr>
            <a:cxnSpLocks/>
            <a:stCxn id="72" idx="6"/>
          </p:cNvCxnSpPr>
          <p:nvPr>
            <p:custDataLst>
              <p:tags r:id="rId22"/>
            </p:custDataLst>
          </p:nvPr>
        </p:nvCxnSpPr>
        <p:spPr>
          <a:xfrm>
            <a:off x="6489904" y="4637781"/>
            <a:ext cx="262454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LineSpecialityArrow 79">
            <a:extLst>
              <a:ext uri="{FF2B5EF4-FFF2-40B4-BE49-F238E27FC236}">
                <a16:creationId xmlns:a16="http://schemas.microsoft.com/office/drawing/2014/main" id="{1E9F2789-CEA5-D54B-795D-A99AE3D12A77}"/>
              </a:ext>
            </a:extLst>
          </p:cNvPr>
          <p:cNvCxnSpPr>
            <a:cxnSpLocks/>
            <a:stCxn id="74" idx="6"/>
          </p:cNvCxnSpPr>
          <p:nvPr>
            <p:custDataLst>
              <p:tags r:id="rId23"/>
            </p:custDataLst>
          </p:nvPr>
        </p:nvCxnSpPr>
        <p:spPr>
          <a:xfrm flipV="1">
            <a:off x="6489904" y="5432752"/>
            <a:ext cx="262454" cy="1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1044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7B90FCF-C206-8534-2277-23EC8D1BBEDF}"/>
              </a:ext>
            </a:extLst>
          </p:cNvPr>
          <p:cNvSpPr/>
          <p:nvPr/>
        </p:nvSpPr>
        <p:spPr>
          <a:xfrm>
            <a:off x="8534400" y="0"/>
            <a:ext cx="36576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0" y="343147"/>
            <a:ext cx="10728325" cy="900000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SVMs with Scikit-Learn – Varying Hyperparameters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BAF29-5104-FA77-4289-C912D4740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25" y="940467"/>
            <a:ext cx="7315200" cy="54864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F31CE8F-8D8B-B0AE-FB6A-36C96BDDD88D}"/>
              </a:ext>
            </a:extLst>
          </p:cNvPr>
          <p:cNvCxnSpPr>
            <a:cxnSpLocks/>
          </p:cNvCxnSpPr>
          <p:nvPr/>
        </p:nvCxnSpPr>
        <p:spPr>
          <a:xfrm>
            <a:off x="1127285" y="1110788"/>
            <a:ext cx="6217920" cy="0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F09512E-DC13-B3E5-6CCC-164D12BCB877}"/>
              </a:ext>
            </a:extLst>
          </p:cNvPr>
          <p:cNvSpPr txBox="1"/>
          <p:nvPr/>
        </p:nvSpPr>
        <p:spPr>
          <a:xfrm>
            <a:off x="6119724" y="748628"/>
            <a:ext cx="20659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Increasing </a:t>
            </a:r>
            <a:r>
              <a:rPr lang="en-US" sz="1200" dirty="0"/>
              <a:t>ɣ</a:t>
            </a:r>
            <a:r>
              <a:rPr lang="en-US" sz="1050" b="1" dirty="0"/>
              <a:t> </a:t>
            </a:r>
            <a:endParaRPr lang="en-US" sz="1050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071B288-5E07-A647-ACFC-6D675DFD1E11}"/>
              </a:ext>
            </a:extLst>
          </p:cNvPr>
          <p:cNvCxnSpPr>
            <a:cxnSpLocks/>
          </p:cNvCxnSpPr>
          <p:nvPr/>
        </p:nvCxnSpPr>
        <p:spPr>
          <a:xfrm>
            <a:off x="1127285" y="1110788"/>
            <a:ext cx="0" cy="5058346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CA22FA3-88AC-C8E7-BB8F-DA22923256B8}"/>
              </a:ext>
            </a:extLst>
          </p:cNvPr>
          <p:cNvSpPr txBox="1"/>
          <p:nvPr/>
        </p:nvSpPr>
        <p:spPr>
          <a:xfrm>
            <a:off x="-393855" y="5910847"/>
            <a:ext cx="206590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dirty="0"/>
              <a:t>Increasing C </a:t>
            </a:r>
            <a:endParaRPr lang="en-US" sz="10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1ECCA70-C4A5-793C-D39F-20C9FD43FDB1}"/>
              </a:ext>
            </a:extLst>
          </p:cNvPr>
          <p:cNvGrpSpPr>
            <a:grpSpLocks/>
          </p:cNvGrpSpPr>
          <p:nvPr/>
        </p:nvGrpSpPr>
        <p:grpSpPr>
          <a:xfrm>
            <a:off x="8737599" y="845529"/>
            <a:ext cx="3291839" cy="325106"/>
            <a:chOff x="5075237" y="845530"/>
            <a:chExt cx="7252230" cy="325106"/>
          </a:xfrm>
        </p:grpSpPr>
        <p:cxnSp>
          <p:nvCxnSpPr>
            <p:cNvPr id="22" name="LineBasicDefault 14">
              <a:extLst>
                <a:ext uri="{FF2B5EF4-FFF2-40B4-BE49-F238E27FC236}">
                  <a16:creationId xmlns:a16="http://schemas.microsoft.com/office/drawing/2014/main" id="{E7BA6288-073B-D9C8-F90D-414E201BB918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5075237" y="1170636"/>
              <a:ext cx="7252230" cy="0"/>
            </a:xfrm>
            <a:prstGeom prst="straightConnector1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Inhaltsplatzhalter 2">
              <a:extLst>
                <a:ext uri="{FF2B5EF4-FFF2-40B4-BE49-F238E27FC236}">
                  <a16:creationId xmlns:a16="http://schemas.microsoft.com/office/drawing/2014/main" id="{8669CB4C-0AAC-EFE3-A35F-1E1824144E56}"/>
                </a:ext>
              </a:extLst>
            </p:cNvPr>
            <p:cNvSpPr txBox="1">
              <a:spLocks/>
            </p:cNvSpPr>
            <p:nvPr/>
          </p:nvSpPr>
          <p:spPr>
            <a:xfrm>
              <a:off x="5075237" y="845530"/>
              <a:ext cx="7252230" cy="24622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70000" indent="-2700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8163" indent="-27146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0000" indent="-270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80000" indent="-271463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50000" indent="-270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Symbol" panose="05050102010706020507" pitchFamily="18" charset="2"/>
                <a:buChar char="-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600" b="1" dirty="0"/>
                <a:t>Hyperparameter Tuning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1AD78FB-DE5D-A550-8AA3-CDD1AC22429E}"/>
              </a:ext>
            </a:extLst>
          </p:cNvPr>
          <p:cNvSpPr txBox="1"/>
          <p:nvPr/>
        </p:nvSpPr>
        <p:spPr>
          <a:xfrm>
            <a:off x="1442245" y="5964982"/>
            <a:ext cx="5750559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Scikit-Learn visualization of parameter effects for RBF SVM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https://scikit-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learn.org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/stable/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auto_examples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svm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plot_rbf_parameters.html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9E85AF9A-9F4B-4F40-B827-3324C7518BA3}"/>
              </a:ext>
            </a:extLst>
          </p:cNvPr>
          <p:cNvSpPr txBox="1">
            <a:spLocks/>
          </p:cNvSpPr>
          <p:nvPr/>
        </p:nvSpPr>
        <p:spPr>
          <a:xfrm>
            <a:off x="8737598" y="1337971"/>
            <a:ext cx="3291839" cy="2929227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Smoother decision boundaries obtained with lower ɣ</a:t>
            </a:r>
          </a:p>
          <a:p>
            <a:r>
              <a:rPr lang="en-US" sz="1600" dirty="0"/>
              <a:t>Lower C encourages larger margin at the cost of accuracy</a:t>
            </a:r>
          </a:p>
          <a:p>
            <a:pPr>
              <a:buFont typeface="Wingdings" pitchFamily="2" charset="2"/>
              <a:buChar char="à"/>
            </a:pPr>
            <a:r>
              <a:rPr lang="en-US" sz="1600" dirty="0"/>
              <a:t>Finding optimal values of hyperparameters can be difficult</a:t>
            </a:r>
          </a:p>
          <a:p>
            <a:pPr>
              <a:buFont typeface="Wingdings" pitchFamily="2" charset="2"/>
              <a:buChar char="à"/>
            </a:pPr>
            <a:r>
              <a:rPr lang="en-US" sz="1600" dirty="0"/>
              <a:t>Can use techniques like K-Fold Cross Validation or Grid Search</a:t>
            </a:r>
          </a:p>
          <a:p>
            <a:pPr lvl="1"/>
            <a:r>
              <a:rPr lang="en-US" sz="1600" dirty="0"/>
              <a:t>both seen in the lab today</a:t>
            </a:r>
          </a:p>
        </p:txBody>
      </p:sp>
    </p:spTree>
    <p:extLst>
      <p:ext uri="{BB962C8B-B14F-4D97-AF65-F5344CB8AC3E}">
        <p14:creationId xmlns:p14="http://schemas.microsoft.com/office/powerpoint/2010/main" val="2549631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0" y="343147"/>
            <a:ext cx="10728325" cy="900000"/>
          </a:xfrm>
        </p:spPr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Estimators for Classification – Decision Trees with scikit-learn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" y="793147"/>
            <a:ext cx="11081789" cy="491435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Decision trees with scikit-learn: </a:t>
            </a:r>
            <a:r>
              <a:rPr lang="en-US" dirty="0">
                <a:hlinkClick r:id="rId2"/>
              </a:rPr>
              <a:t>https://scikit-learn.org/stable/modules/tree.html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dirty="0"/>
              <a:t>.fit() </a:t>
            </a:r>
            <a:r>
              <a:rPr lang="en-US" dirty="0"/>
              <a:t>and </a:t>
            </a:r>
            <a:r>
              <a:rPr lang="en-US" i="1" dirty="0"/>
              <a:t>.predict() </a:t>
            </a:r>
            <a:r>
              <a:rPr lang="en-US" dirty="0"/>
              <a:t>supervised algorithm flow.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Plot tree after fitting: </a:t>
            </a:r>
            <a:r>
              <a:rPr lang="en-US" i="1" dirty="0"/>
              <a:t>.plot_tree() </a:t>
            </a:r>
            <a:r>
              <a:rPr lang="en-US" i="1" dirty="0">
                <a:sym typeface="Wingdings" pitchFamily="2" charset="2"/>
              </a:rPr>
              <a:t> </a:t>
            </a:r>
            <a:r>
              <a:rPr lang="en-US" dirty="0"/>
              <a:t> ‘white-box model’</a:t>
            </a:r>
            <a:endParaRPr lang="en-US" i="1" dirty="0"/>
          </a:p>
          <a:p>
            <a:pPr marL="611063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0ED96-FFB1-7B63-6648-CDCE12BE4D39}"/>
              </a:ext>
            </a:extLst>
          </p:cNvPr>
          <p:cNvSpPr txBox="1"/>
          <p:nvPr/>
        </p:nvSpPr>
        <p:spPr>
          <a:xfrm>
            <a:off x="7159738" y="5820549"/>
            <a:ext cx="3084576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Scikit-Learn </a:t>
            </a:r>
            <a:r>
              <a:rPr lang="en-US" sz="1200" i="1" dirty="0" err="1">
                <a:solidFill>
                  <a:schemeClr val="bg2">
                    <a:lumMod val="50000"/>
                  </a:schemeClr>
                </a:solidFill>
              </a:rPr>
              <a:t>plot_tree</a:t>
            </a:r>
            <a:r>
              <a:rPr lang="en-US" sz="1200" i="1" dirty="0">
                <a:solidFill>
                  <a:schemeClr val="bg2">
                    <a:lumMod val="50000"/>
                  </a:schemeClr>
                </a:solidFill>
              </a:rPr>
              <a:t>()</a:t>
            </a:r>
          </a:p>
          <a:p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https://scikit-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learn.org</a:t>
            </a:r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/stable/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auto_examples</a:t>
            </a:r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/tree/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plot_iris_dtc.html</a:t>
            </a:r>
            <a:endParaRPr lang="en-US" sz="7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57574C-5ACD-B249-8868-671474DE45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52"/>
          <a:stretch/>
        </p:blipFill>
        <p:spPr>
          <a:xfrm>
            <a:off x="518646" y="2559779"/>
            <a:ext cx="4609767" cy="25448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70DD3AE-6D66-DE64-2386-2929E56AFA56}"/>
              </a:ext>
            </a:extLst>
          </p:cNvPr>
          <p:cNvSpPr txBox="1"/>
          <p:nvPr/>
        </p:nvSpPr>
        <p:spPr>
          <a:xfrm>
            <a:off x="1587349" y="5133172"/>
            <a:ext cx="3084576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Scikit-Learn Decision Trees</a:t>
            </a:r>
          </a:p>
          <a:p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https://scikit-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learn.org</a:t>
            </a:r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/stable/modules/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tree.html</a:t>
            </a:r>
            <a:endParaRPr lang="en-US" sz="750" i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D95C531-CBAD-922D-E0D9-72FA3FD0A75E}"/>
              </a:ext>
            </a:extLst>
          </p:cNvPr>
          <p:cNvCxnSpPr/>
          <p:nvPr/>
        </p:nvCxnSpPr>
        <p:spPr>
          <a:xfrm>
            <a:off x="5268686" y="2169173"/>
            <a:ext cx="0" cy="37839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phic 4">
            <a:extLst>
              <a:ext uri="{FF2B5EF4-FFF2-40B4-BE49-F238E27FC236}">
                <a16:creationId xmlns:a16="http://schemas.microsoft.com/office/drawing/2014/main" id="{23A6F07A-FC36-67FB-17E6-F0C0FE72CC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7361" y="1987476"/>
            <a:ext cx="4809331" cy="374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11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2B9ED6-6BF5-ED56-4C16-3F32C5CEF26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DCD3D9F1-6D47-D4EB-1CED-907C0BC0C54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5" imgW="395" imgH="396" progId="TCLayout.ActiveDocument.1">
                  <p:embed/>
                </p:oleObj>
              </mc:Choice>
              <mc:Fallback>
                <p:oleObj name="think-cell Slide" r:id="rId25" imgW="395" imgH="39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DCD3D9F1-6D47-D4EB-1CED-907C0BC0C5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0" y="343147"/>
            <a:ext cx="5016547" cy="900000"/>
          </a:xfrm>
        </p:spPr>
        <p:txBody>
          <a:bodyPr vert="horz"/>
          <a:lstStyle/>
          <a:p>
            <a:r>
              <a:rPr lang="en-US" b="1" dirty="0">
                <a:solidFill>
                  <a:schemeClr val="accent1"/>
                </a:solidFill>
              </a:rPr>
              <a:t>Decision Trees with Scikit-Learn – Code Example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sp>
        <p:nvSpPr>
          <p:cNvPr id="30" name="TrackerNumWhite 32">
            <a:extLst>
              <a:ext uri="{FF2B5EF4-FFF2-40B4-BE49-F238E27FC236}">
                <a16:creationId xmlns:a16="http://schemas.microsoft.com/office/drawing/2014/main" id="{A4E31362-911F-FD49-24EE-7A3C0C9D077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9259" y="1399321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1719051-2E2E-90C7-D1E1-07E0348F80E1}"/>
              </a:ext>
            </a:extLst>
          </p:cNvPr>
          <p:cNvSpPr txBox="1"/>
          <p:nvPr/>
        </p:nvSpPr>
        <p:spPr>
          <a:xfrm>
            <a:off x="672029" y="1399321"/>
            <a:ext cx="4876087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Load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inputs (plant features) and outputs (classification labels)</a:t>
            </a:r>
          </a:p>
          <a:p>
            <a:pPr marL="171450" indent="-171450">
              <a:spcBef>
                <a:spcPts val="0"/>
              </a:spcBef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Split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into inputs, outputs, test and train sets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2540FF-93F7-A08F-F379-84B29BCAB495}"/>
              </a:ext>
            </a:extLst>
          </p:cNvPr>
          <p:cNvSpPr txBox="1">
            <a:spLocks/>
          </p:cNvSpPr>
          <p:nvPr/>
        </p:nvSpPr>
        <p:spPr>
          <a:xfrm>
            <a:off x="672029" y="2086385"/>
            <a:ext cx="4876087" cy="553998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Initialize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lang="en-US" sz="1200" dirty="0"/>
              <a:t>decision tree classifier instance</a:t>
            </a:r>
          </a:p>
        </p:txBody>
      </p:sp>
      <p:sp>
        <p:nvSpPr>
          <p:cNvPr id="50" name="TrackerNumWhite 32">
            <a:extLst>
              <a:ext uri="{FF2B5EF4-FFF2-40B4-BE49-F238E27FC236}">
                <a16:creationId xmlns:a16="http://schemas.microsoft.com/office/drawing/2014/main" id="{B9A4C2F1-50E9-3E88-5F4A-581C8F65258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09259" y="2086385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7DF5BB-E9B4-723D-5E0A-0097403736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9" y="2611891"/>
                <a:ext cx="4876087" cy="553998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marL="270000" lvl="0" indent="-27000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538163" lvl="1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2pPr>
                <a:lvl3pPr marL="810000" lvl="2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3pPr>
                <a:lvl4pPr marL="1080000" lvl="3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4pPr>
                <a:lvl5pPr marL="1350000" lvl="4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spcBef>
                    <a:spcPts val="0"/>
                  </a:spcBef>
                  <a:buFontTx/>
                  <a:buNone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Fit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classifier instance to training inputs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 and training labels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𝑡𝑟𝑎𝑖𝑛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  <a:p>
                <a:pPr marL="171450" indent="-171450">
                  <a:spcBef>
                    <a:spcPts val="0"/>
                  </a:spcBef>
                  <a:defRPr/>
                </a:pPr>
                <a:r>
                  <a:rPr lang="en-US" sz="1200" dirty="0"/>
                  <a:t>Computes decision thresholds</a:t>
                </a:r>
              </a:p>
              <a:p>
                <a:pPr marL="0" indent="0">
                  <a:spcBef>
                    <a:spcPts val="0"/>
                  </a:spcBef>
                  <a:buNone/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37DF5BB-E9B4-723D-5E0A-0097403736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9" y="2611891"/>
                <a:ext cx="4876087" cy="553998"/>
              </a:xfrm>
              <a:prstGeom prst="rect">
                <a:avLst/>
              </a:prstGeom>
              <a:blipFill>
                <a:blip r:embed="rId27"/>
                <a:stretch>
                  <a:fillRect l="-1818" t="-666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TrackerNumWhite 32">
            <a:extLst>
              <a:ext uri="{FF2B5EF4-FFF2-40B4-BE49-F238E27FC236}">
                <a16:creationId xmlns:a16="http://schemas.microsoft.com/office/drawing/2014/main" id="{970DF45F-81E8-8117-DD40-46B74A5015C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9259" y="2611891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D99B25-CF8E-CD8E-44D4-284444A279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9" y="3483621"/>
                <a:ext cx="4876087" cy="369332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marL="270000" lvl="0" indent="-27000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538163" lvl="1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2pPr>
                <a:lvl3pPr marL="810000" lvl="2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3pPr>
                <a:lvl4pPr marL="1080000" lvl="3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4pPr>
                <a:lvl5pPr marL="1350000" lvl="4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spcBef>
                    <a:spcPts val="0"/>
                  </a:spcBef>
                  <a:buFontTx/>
                  <a:buNone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Predict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classes for new input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𝑋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)</a:t>
                </a:r>
              </a:p>
              <a:p>
                <a:pPr marL="171450" indent="-171450">
                  <a:spcBef>
                    <a:spcPts val="0"/>
                  </a:spcBef>
                  <a:defRPr/>
                </a:pPr>
                <a:r>
                  <a:rPr lang="en-US" sz="1200" dirty="0"/>
                  <a:t>Uses decision thresholds from fitting step</a:t>
                </a:r>
              </a:p>
              <a:p>
                <a:pPr marL="171450" indent="-171450">
                  <a:spcBef>
                    <a:spcPts val="0"/>
                  </a:spcBef>
                  <a:defRPr/>
                </a:pP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0D99B25-CF8E-CD8E-44D4-284444A279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9" y="3483621"/>
                <a:ext cx="4876087" cy="369332"/>
              </a:xfrm>
              <a:prstGeom prst="rect">
                <a:avLst/>
              </a:prstGeom>
              <a:blipFill>
                <a:blip r:embed="rId28"/>
                <a:stretch>
                  <a:fillRect l="-1818" t="-1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rackerNumWhite 32">
            <a:extLst>
              <a:ext uri="{FF2B5EF4-FFF2-40B4-BE49-F238E27FC236}">
                <a16:creationId xmlns:a16="http://schemas.microsoft.com/office/drawing/2014/main" id="{0DDF218F-E3B2-24EC-C93D-D4AC161BDF6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09259" y="3483621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4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251EBF-CA80-FC22-3F6F-CF41429A941A}"/>
              </a:ext>
            </a:extLst>
          </p:cNvPr>
          <p:cNvSpPr txBox="1">
            <a:spLocks/>
          </p:cNvSpPr>
          <p:nvPr/>
        </p:nvSpPr>
        <p:spPr>
          <a:xfrm>
            <a:off x="672029" y="4170685"/>
            <a:ext cx="4876087" cy="383631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marL="270000" lvl="0" indent="-27000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</a:lvl1pPr>
            <a:lvl2pPr marL="538163" lvl="1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2pPr>
            <a:lvl3pPr marL="810000" lvl="2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3pPr>
            <a:lvl4pPr marL="1080000" lvl="3" indent="-271463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4pPr>
            <a:lvl5pPr marL="1350000" lvl="4" indent="-270000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spcBef>
                <a:spcPts val="0"/>
              </a:spcBef>
              <a:buFontTx/>
              <a:buNone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Plot decision tree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spcBef>
                <a:spcPts val="0"/>
              </a:spcBef>
              <a:defRPr/>
            </a:pPr>
            <a:r>
              <a:rPr lang="en-US" sz="1200" dirty="0">
                <a:latin typeface="Arial"/>
              </a:rPr>
              <a:t>Model is explainable </a:t>
            </a:r>
            <a:r>
              <a:rPr lang="en-US" sz="1200" dirty="0">
                <a:latin typeface="Arial"/>
                <a:sym typeface="Wingdings" pitchFamily="2" charset="2"/>
              </a:rPr>
              <a:t> know which inputs lead to what predictions</a:t>
            </a:r>
            <a:endParaRPr kumimoji="0" lang="en-US" sz="1200" b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TrackerNumWhite 32">
            <a:extLst>
              <a:ext uri="{FF2B5EF4-FFF2-40B4-BE49-F238E27FC236}">
                <a16:creationId xmlns:a16="http://schemas.microsoft.com/office/drawing/2014/main" id="{1E96308D-71D9-6068-D0F9-3B5FFDD3CB5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09259" y="4170685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12AD8B-5634-0419-5B19-32B4A5650F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9" y="4872048"/>
                <a:ext cx="4876087" cy="568874"/>
              </a:xfrm>
              <a:prstGeom prst="rect">
                <a:avLst/>
              </a:prstGeom>
            </p:spPr>
            <p:txBody>
              <a:bodyPr vert="horz" wrap="square" lIns="0" tIns="0" rIns="0" bIns="0" rtlCol="0" anchor="t">
                <a:noAutofit/>
              </a:bodyPr>
              <a:lstStyle>
                <a:lvl1pPr marL="270000" lvl="0" indent="-270000">
                  <a:lnSpc>
                    <a:spcPct val="10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</a:lvl1pPr>
                <a:lvl2pPr marL="538163" lvl="1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2pPr>
                <a:lvl3pPr marL="810000" lvl="2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3pPr>
                <a:lvl4pPr marL="1080000" lvl="3" indent="-271463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4pPr>
                <a:lvl5pPr marL="1350000" lvl="4" indent="-270000">
                  <a:lnSpc>
                    <a:spcPct val="100000"/>
                  </a:lnSpc>
                  <a:spcBef>
                    <a:spcPts val="500"/>
                  </a:spcBef>
                  <a:buFont typeface="Symbol" panose="05050102010706020507" pitchFamily="18" charset="2"/>
                  <a:buChar char="-"/>
                </a:lvl5pPr>
                <a:lvl6pPr marL="25146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6pPr>
                <a:lvl7pPr marL="29718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7pPr>
                <a:lvl8pPr marL="3429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8pPr>
                <a:lvl9pPr marL="3886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lvl9pPr>
              </a:lstStyle>
              <a:p>
                <a:pPr marL="0" indent="0">
                  <a:spcBef>
                    <a:spcPts val="0"/>
                  </a:spcBef>
                  <a:buNone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Evaluate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accuracy for each class</a:t>
                </a:r>
              </a:p>
              <a:p>
                <a:pPr marL="171450" indent="-171450">
                  <a:spcBef>
                    <a:spcPts val="0"/>
                  </a:spcBef>
                  <a:buFontTx/>
                  <a:buNone/>
                  <a:defRPr/>
                </a:pP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Output: matrix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171450" indent="-171450">
                  <a:spcBef>
                    <a:spcPts val="0"/>
                  </a:spcBef>
                  <a:buFont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𝐶</m:t>
                        </m:r>
                      </m:e>
                      <m:sub>
                        <m:r>
                          <a:rPr kumimoji="0" lang="en-US" sz="1200" b="0" i="1" u="none" strike="noStrike" kern="1200" cap="none" spc="0" normalizeH="0" baseline="0" noProof="0" dirty="0" err="1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fr-FR" sz="1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: number of samples belonging to class 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𝑖</m:t>
                    </m:r>
                  </m:oMath>
                </a14:m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but predicted to be in class</a:t>
                </a:r>
                <a14:m>
                  <m:oMath xmlns:m="http://schemas.openxmlformats.org/officeDocument/2006/math"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a:rPr kumimoji="0" lang="en-US" sz="1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𝑗</m:t>
                    </m:r>
                  </m:oMath>
                </a14:m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012AD8B-5634-0419-5B19-32B4A5650F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029" y="4872048"/>
                <a:ext cx="4876087" cy="568874"/>
              </a:xfrm>
              <a:prstGeom prst="rect">
                <a:avLst/>
              </a:prstGeom>
              <a:blipFill>
                <a:blip r:embed="rId29"/>
                <a:stretch>
                  <a:fillRect l="-1818" t="-8696" r="-1299"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rackerNumWhite 32">
            <a:extLst>
              <a:ext uri="{FF2B5EF4-FFF2-40B4-BE49-F238E27FC236}">
                <a16:creationId xmlns:a16="http://schemas.microsoft.com/office/drawing/2014/main" id="{2C4EB989-92B4-DA03-8FDB-AC1C58CB884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09259" y="4872048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6</a:t>
            </a:r>
            <a:endParaRPr lang="en-US" sz="1100" dirty="0">
              <a:solidFill>
                <a:schemeClr val="accent1"/>
              </a:solidFill>
            </a:endParaRPr>
          </a:p>
        </p:txBody>
      </p:sp>
      <p:cxnSp>
        <p:nvCxnSpPr>
          <p:cNvPr id="58" name="LineBasicDefault 58">
            <a:extLst>
              <a:ext uri="{FF2B5EF4-FFF2-40B4-BE49-F238E27FC236}">
                <a16:creationId xmlns:a16="http://schemas.microsoft.com/office/drawing/2014/main" id="{9CAD2BCC-DD81-1C8A-6A6B-FEA3B7731C45}"/>
              </a:ext>
            </a:extLst>
          </p:cNvPr>
          <p:cNvCxnSpPr>
            <a:cxnSpLocks/>
          </p:cNvCxnSpPr>
          <p:nvPr>
            <p:custDataLst>
              <p:tags r:id="rId8"/>
            </p:custDataLst>
          </p:nvPr>
        </p:nvCxnSpPr>
        <p:spPr>
          <a:xfrm>
            <a:off x="409259" y="1927519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LineBasicDefault 58">
            <a:extLst>
              <a:ext uri="{FF2B5EF4-FFF2-40B4-BE49-F238E27FC236}">
                <a16:creationId xmlns:a16="http://schemas.microsoft.com/office/drawing/2014/main" id="{43F5E95B-A316-DF5F-C0EC-2F3C98A6AB91}"/>
              </a:ext>
            </a:extLst>
          </p:cNvPr>
          <p:cNvCxnSpPr>
            <a:cxnSpLocks/>
          </p:cNvCxnSpPr>
          <p:nvPr>
            <p:custDataLst>
              <p:tags r:id="rId9"/>
            </p:custDataLst>
          </p:nvPr>
        </p:nvCxnSpPr>
        <p:spPr>
          <a:xfrm>
            <a:off x="409259" y="2453025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LineBasicDefault 58">
            <a:extLst>
              <a:ext uri="{FF2B5EF4-FFF2-40B4-BE49-F238E27FC236}">
                <a16:creationId xmlns:a16="http://schemas.microsoft.com/office/drawing/2014/main" id="{B8ACDFB8-AB28-734C-0329-8CA2EB87D794}"/>
              </a:ext>
            </a:extLst>
          </p:cNvPr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409259" y="3324755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LineBasicDefault 58">
            <a:extLst>
              <a:ext uri="{FF2B5EF4-FFF2-40B4-BE49-F238E27FC236}">
                <a16:creationId xmlns:a16="http://schemas.microsoft.com/office/drawing/2014/main" id="{609ED5C3-A51E-CDC9-66BC-AE40918AB465}"/>
              </a:ext>
            </a:extLst>
          </p:cNvPr>
          <p:cNvCxnSpPr>
            <a:cxnSpLocks/>
          </p:cNvCxnSpPr>
          <p:nvPr>
            <p:custDataLst>
              <p:tags r:id="rId11"/>
            </p:custDataLst>
          </p:nvPr>
        </p:nvCxnSpPr>
        <p:spPr>
          <a:xfrm>
            <a:off x="409259" y="4011819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LineBasicDefault 58">
            <a:extLst>
              <a:ext uri="{FF2B5EF4-FFF2-40B4-BE49-F238E27FC236}">
                <a16:creationId xmlns:a16="http://schemas.microsoft.com/office/drawing/2014/main" id="{E1B7D3C7-5319-AD9F-98F4-86DB7224C0FE}"/>
              </a:ext>
            </a:extLst>
          </p:cNvPr>
          <p:cNvCxnSpPr>
            <a:cxnSpLocks/>
          </p:cNvCxnSpPr>
          <p:nvPr>
            <p:custDataLst>
              <p:tags r:id="rId12"/>
            </p:custDataLst>
          </p:nvPr>
        </p:nvCxnSpPr>
        <p:spPr>
          <a:xfrm>
            <a:off x="409259" y="4713182"/>
            <a:ext cx="5138857" cy="0"/>
          </a:xfrm>
          <a:prstGeom prst="straightConnector1">
            <a:avLst/>
          </a:prstGeom>
          <a:ln w="63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rackerNumWhite 32">
            <a:extLst>
              <a:ext uri="{FF2B5EF4-FFF2-40B4-BE49-F238E27FC236}">
                <a16:creationId xmlns:a16="http://schemas.microsoft.com/office/drawing/2014/main" id="{6C7D977D-BC72-461F-3E2D-E00ED0E948A8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269586" y="3068180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75" name="TrackerNumWhite 32">
            <a:extLst>
              <a:ext uri="{FF2B5EF4-FFF2-40B4-BE49-F238E27FC236}">
                <a16:creationId xmlns:a16="http://schemas.microsoft.com/office/drawing/2014/main" id="{659901DE-8B90-C967-F1A3-357F3387702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271925" y="5095010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6</a:t>
            </a:r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748EB58E-ACE1-3D72-CDF3-2A61F53DABC2}"/>
              </a:ext>
            </a:extLst>
          </p:cNvPr>
          <p:cNvSpPr/>
          <p:nvPr/>
        </p:nvSpPr>
        <p:spPr>
          <a:xfrm>
            <a:off x="6474876" y="2709281"/>
            <a:ext cx="106086" cy="90889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LineSpecialityArrow 79">
            <a:extLst>
              <a:ext uri="{FF2B5EF4-FFF2-40B4-BE49-F238E27FC236}">
                <a16:creationId xmlns:a16="http://schemas.microsoft.com/office/drawing/2014/main" id="{2749A55F-138F-AC1D-D5EF-169A1B8A5DC4}"/>
              </a:ext>
            </a:extLst>
          </p:cNvPr>
          <p:cNvCxnSpPr>
            <a:cxnSpLocks/>
            <a:stCxn id="75" idx="6"/>
          </p:cNvCxnSpPr>
          <p:nvPr>
            <p:custDataLst>
              <p:tags r:id="rId15"/>
            </p:custDataLst>
          </p:nvPr>
        </p:nvCxnSpPr>
        <p:spPr>
          <a:xfrm flipV="1">
            <a:off x="6446560" y="5007693"/>
            <a:ext cx="262455" cy="174635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A16FE68-C462-FC8C-0BCE-7B9486FAF5A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581" y="1902929"/>
            <a:ext cx="5408987" cy="3224249"/>
          </a:xfrm>
          <a:prstGeom prst="rect">
            <a:avLst/>
          </a:prstGeom>
        </p:spPr>
      </p:pic>
      <p:sp>
        <p:nvSpPr>
          <p:cNvPr id="15" name="TrackerNumWhite 32">
            <a:extLst>
              <a:ext uri="{FF2B5EF4-FFF2-40B4-BE49-F238E27FC236}">
                <a16:creationId xmlns:a16="http://schemas.microsoft.com/office/drawing/2014/main" id="{5DF671C9-B11D-495C-12EC-6AF5320EF12D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6275216" y="3787631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>
                <a:solidFill>
                  <a:schemeClr val="accent1"/>
                </a:solidFill>
              </a:rPr>
              <a:t>2</a:t>
            </a:r>
            <a:endParaRPr lang="en-US" sz="1100" dirty="0">
              <a:solidFill>
                <a:schemeClr val="accent1"/>
              </a:solidFill>
            </a:endParaRPr>
          </a:p>
        </p:txBody>
      </p:sp>
      <p:sp>
        <p:nvSpPr>
          <p:cNvPr id="16" name="TrackerNumWhite 32">
            <a:extLst>
              <a:ext uri="{FF2B5EF4-FFF2-40B4-BE49-F238E27FC236}">
                <a16:creationId xmlns:a16="http://schemas.microsoft.com/office/drawing/2014/main" id="{07CD393F-B5AA-70AD-C4F2-E8B9CACDB11C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275216" y="4113681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17" name="TrackerNumWhite 32">
            <a:extLst>
              <a:ext uri="{FF2B5EF4-FFF2-40B4-BE49-F238E27FC236}">
                <a16:creationId xmlns:a16="http://schemas.microsoft.com/office/drawing/2014/main" id="{DD457A30-2EE3-AFF3-5B2F-C93A98AA977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6279952" y="4371439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4</a:t>
            </a:r>
          </a:p>
        </p:txBody>
      </p:sp>
      <p:cxnSp>
        <p:nvCxnSpPr>
          <p:cNvPr id="18" name="LineSpecialityArrow 79">
            <a:extLst>
              <a:ext uri="{FF2B5EF4-FFF2-40B4-BE49-F238E27FC236}">
                <a16:creationId xmlns:a16="http://schemas.microsoft.com/office/drawing/2014/main" id="{429D76F2-B025-5452-D598-E033C141EB3F}"/>
              </a:ext>
            </a:extLst>
          </p:cNvPr>
          <p:cNvCxnSpPr>
            <a:cxnSpLocks/>
            <a:stCxn id="15" idx="6"/>
          </p:cNvCxnSpPr>
          <p:nvPr>
            <p:custDataLst>
              <p:tags r:id="rId19"/>
            </p:custDataLst>
          </p:nvPr>
        </p:nvCxnSpPr>
        <p:spPr>
          <a:xfrm>
            <a:off x="6449851" y="3874949"/>
            <a:ext cx="262455" cy="155609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LineSpecialityArrow 79">
            <a:extLst>
              <a:ext uri="{FF2B5EF4-FFF2-40B4-BE49-F238E27FC236}">
                <a16:creationId xmlns:a16="http://schemas.microsoft.com/office/drawing/2014/main" id="{200D05B2-6053-79AB-496F-FA093BA18EF1}"/>
              </a:ext>
            </a:extLst>
          </p:cNvPr>
          <p:cNvCxnSpPr>
            <a:cxnSpLocks/>
            <a:stCxn id="17" idx="6"/>
          </p:cNvCxnSpPr>
          <p:nvPr>
            <p:custDataLst>
              <p:tags r:id="rId20"/>
            </p:custDataLst>
          </p:nvPr>
        </p:nvCxnSpPr>
        <p:spPr>
          <a:xfrm flipV="1">
            <a:off x="6454587" y="4371439"/>
            <a:ext cx="262455" cy="87318"/>
          </a:xfrm>
          <a:prstGeom prst="bentConnector3">
            <a:avLst>
              <a:gd name="adj1" fmla="val 50000"/>
            </a:avLst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LineSpecialityArrow 79">
            <a:extLst>
              <a:ext uri="{FF2B5EF4-FFF2-40B4-BE49-F238E27FC236}">
                <a16:creationId xmlns:a16="http://schemas.microsoft.com/office/drawing/2014/main" id="{C521EFB6-6EC1-0054-3396-C4AA3696E631}"/>
              </a:ext>
            </a:extLst>
          </p:cNvPr>
          <p:cNvCxnSpPr>
            <a:cxnSpLocks/>
            <a:stCxn id="16" idx="6"/>
          </p:cNvCxnSpPr>
          <p:nvPr>
            <p:custDataLst>
              <p:tags r:id="rId21"/>
            </p:custDataLst>
          </p:nvPr>
        </p:nvCxnSpPr>
        <p:spPr>
          <a:xfrm>
            <a:off x="6449851" y="4200999"/>
            <a:ext cx="262454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rackerNumWhite 32">
            <a:extLst>
              <a:ext uri="{FF2B5EF4-FFF2-40B4-BE49-F238E27FC236}">
                <a16:creationId xmlns:a16="http://schemas.microsoft.com/office/drawing/2014/main" id="{DA93B407-CBD1-0BAD-CBD3-58300E100890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6275216" y="4747766"/>
            <a:ext cx="174635" cy="174635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1"/>
          <a:lstStyle/>
          <a:p>
            <a:pPr algn="ctr"/>
            <a:r>
              <a:rPr lang="en-US" sz="1100" dirty="0">
                <a:solidFill>
                  <a:schemeClr val="accent1"/>
                </a:solidFill>
              </a:rPr>
              <a:t>5</a:t>
            </a:r>
          </a:p>
        </p:txBody>
      </p:sp>
      <p:cxnSp>
        <p:nvCxnSpPr>
          <p:cNvPr id="23" name="LineSpecialityArrow 79">
            <a:extLst>
              <a:ext uri="{FF2B5EF4-FFF2-40B4-BE49-F238E27FC236}">
                <a16:creationId xmlns:a16="http://schemas.microsoft.com/office/drawing/2014/main" id="{F4B6455E-378A-2A83-5FAE-DEE89F45C250}"/>
              </a:ext>
            </a:extLst>
          </p:cNvPr>
          <p:cNvCxnSpPr>
            <a:cxnSpLocks/>
            <a:stCxn id="22" idx="6"/>
          </p:cNvCxnSpPr>
          <p:nvPr>
            <p:custDataLst>
              <p:tags r:id="rId23"/>
            </p:custDataLst>
          </p:nvPr>
        </p:nvCxnSpPr>
        <p:spPr>
          <a:xfrm>
            <a:off x="6449851" y="4835084"/>
            <a:ext cx="262454" cy="0"/>
          </a:xfrm>
          <a:prstGeom prst="straightConnector1">
            <a:avLst/>
          </a:prstGeom>
          <a:ln w="6350">
            <a:solidFill>
              <a:schemeClr val="accent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4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FE22A1-56F7-4FF9-8A90-D307E6733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60" y="343147"/>
            <a:ext cx="10728325" cy="900000"/>
          </a:xfrm>
        </p:spPr>
        <p:txBody>
          <a:bodyPr/>
          <a:lstStyle/>
          <a:p>
            <a:r>
              <a:rPr lang="en-GB" b="1" dirty="0">
                <a:solidFill>
                  <a:schemeClr val="accent1"/>
                </a:solidFill>
              </a:rPr>
              <a:t>Model Selection – K-Fold Cross Validation with scikit-learn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BD7DC3-17C3-4B09-9D8E-F143A82B20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372" y="793147"/>
            <a:ext cx="11081789" cy="491435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Validation Curve with scikit-learn: </a:t>
            </a:r>
            <a:r>
              <a:rPr lang="en-US" sz="1200" dirty="0">
                <a:hlinkClick r:id="rId2"/>
              </a:rPr>
              <a:t>https://scikit-</a:t>
            </a:r>
            <a:r>
              <a:rPr lang="en-US" sz="1200" dirty="0" err="1">
                <a:hlinkClick r:id="rId2"/>
              </a:rPr>
              <a:t>learn.org</a:t>
            </a:r>
            <a:r>
              <a:rPr lang="en-US" sz="1200" dirty="0">
                <a:hlinkClick r:id="rId2"/>
              </a:rPr>
              <a:t>/stable/modules/generated/</a:t>
            </a:r>
            <a:r>
              <a:rPr lang="en-US" sz="1200" dirty="0" err="1">
                <a:hlinkClick r:id="rId2"/>
              </a:rPr>
              <a:t>sklearn.model_selection.validation_curve.html</a:t>
            </a:r>
            <a:endParaRPr lang="en-US" sz="1200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Get test &amp; training scores by varying values of a certain hyperparameter.</a:t>
            </a:r>
          </a:p>
          <a:p>
            <a:pPr marL="611063" lvl="1" indent="-342900"/>
            <a:r>
              <a:rPr lang="en-US" dirty="0"/>
              <a:t>Set ‘</a:t>
            </a:r>
            <a:r>
              <a:rPr lang="en-US" i="1" dirty="0"/>
              <a:t>cv = k’ </a:t>
            </a:r>
            <a:r>
              <a:rPr lang="en-US" dirty="0"/>
              <a:t>where k = number of folds for cross validation.</a:t>
            </a:r>
          </a:p>
          <a:p>
            <a:pPr marL="611063" lvl="1" indent="-342900"/>
            <a:r>
              <a:rPr lang="en-US" dirty="0"/>
              <a:t>Plot scores for every hyperparameter of interest, e.g., in today’s lab:</a:t>
            </a:r>
          </a:p>
          <a:p>
            <a:pPr lvl="3"/>
            <a:r>
              <a:rPr lang="en-US" dirty="0"/>
              <a:t>Regularization parameter ‘c’</a:t>
            </a:r>
          </a:p>
          <a:p>
            <a:pPr lvl="3"/>
            <a:r>
              <a:rPr lang="en-US" dirty="0"/>
              <a:t>Feature selection (‘</a:t>
            </a:r>
            <a:r>
              <a:rPr lang="en-US" i="1" dirty="0" err="1"/>
              <a:t>SelectKBest</a:t>
            </a:r>
            <a:r>
              <a:rPr lang="en-US" i="1" dirty="0"/>
              <a:t>’, </a:t>
            </a:r>
            <a:r>
              <a:rPr lang="en-US" dirty="0"/>
              <a:t>scikit-learn)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20278B-D74F-421E-A3BD-EC66D583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50ED96-FFB1-7B63-6648-CDCE12BE4D39}"/>
              </a:ext>
            </a:extLst>
          </p:cNvPr>
          <p:cNvSpPr txBox="1"/>
          <p:nvPr/>
        </p:nvSpPr>
        <p:spPr>
          <a:xfrm>
            <a:off x="7080159" y="5809650"/>
            <a:ext cx="378936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Scikit-Learn plotting </a:t>
            </a:r>
            <a:r>
              <a:rPr lang="en-US" sz="1200" dirty="0" err="1">
                <a:solidFill>
                  <a:schemeClr val="bg2">
                    <a:lumMod val="50000"/>
                  </a:schemeClr>
                </a:solidFill>
              </a:rPr>
              <a:t>validation_curve</a:t>
            </a:r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 values for varying ‘c’ parameter (regularization – L2)</a:t>
            </a:r>
          </a:p>
          <a:p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Lab 3 Notebook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225FDD-F825-A430-724F-51B7576B4C0E}"/>
              </a:ext>
            </a:extLst>
          </p:cNvPr>
          <p:cNvSpPr txBox="1"/>
          <p:nvPr/>
        </p:nvSpPr>
        <p:spPr>
          <a:xfrm>
            <a:off x="929944" y="5531499"/>
            <a:ext cx="2804291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</a:rPr>
              <a:t>K-Fold Cross Validation</a:t>
            </a:r>
            <a:endParaRPr lang="en-US" sz="75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commons.wikimedia.org</a:t>
            </a:r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/w/</a:t>
            </a:r>
            <a:r>
              <a:rPr lang="en-US" sz="750" dirty="0" err="1">
                <a:solidFill>
                  <a:schemeClr val="bg2">
                    <a:lumMod val="50000"/>
                  </a:schemeClr>
                </a:solidFill>
              </a:rPr>
              <a:t>index.php?curid</a:t>
            </a:r>
            <a:r>
              <a:rPr lang="en-US" sz="750" dirty="0">
                <a:solidFill>
                  <a:schemeClr val="bg2">
                    <a:lumMod val="50000"/>
                  </a:schemeClr>
                </a:solidFill>
              </a:rPr>
              <a:t>=82298768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B96C29F-DA5F-52F3-DA1A-01B70C5AE6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9464" y="3180522"/>
            <a:ext cx="4512920" cy="2234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BB6645-BE9B-1E28-6A8B-B38368F6C1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0159" y="3111117"/>
            <a:ext cx="3789365" cy="261659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BE6C3CD-79D6-1A1C-7A06-0B780B976BD1}"/>
              </a:ext>
            </a:extLst>
          </p:cNvPr>
          <p:cNvCxnSpPr>
            <a:cxnSpLocks/>
          </p:cNvCxnSpPr>
          <p:nvPr/>
        </p:nvCxnSpPr>
        <p:spPr>
          <a:xfrm>
            <a:off x="6306236" y="3180670"/>
            <a:ext cx="0" cy="25470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3900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SCLIENT" val="True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Blu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SpecialityArr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LineBasicDefault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TrackerNumWhi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1LEVEL" val="20"/>
  <p:tag name="2LEVEL" val="10"/>
  <p:tag name="3LEVEL" val="5"/>
  <p:tag name="4LEVEL" val="2.5"/>
  <p:tag name="5LEVEL" val="1.2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-pp-template-praesentation.potx" id="{D9E153C4-3F86-4C43-B293-4BBF19123312}" vid="{E1DFB9CB-3F1E-485D-AB0D-B52F37504C38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eth_pp_praesentation_mit_klassifizierung</Template>
  <TotalTime>2866</TotalTime>
  <Words>1245</Words>
  <Application>Microsoft Macintosh PowerPoint</Application>
  <PresentationFormat>Widescreen</PresentationFormat>
  <Paragraphs>186</Paragraphs>
  <Slides>12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Cambria Math</vt:lpstr>
      <vt:lpstr>Symbol</vt:lpstr>
      <vt:lpstr>Wingdings</vt:lpstr>
      <vt:lpstr>ETH Zürich</vt:lpstr>
      <vt:lpstr>think-cell Slide</vt:lpstr>
      <vt:lpstr>Exercise 3: Model Training &amp; Evaluation</vt:lpstr>
      <vt:lpstr>Outline</vt:lpstr>
      <vt:lpstr>Motivation</vt:lpstr>
      <vt:lpstr>Estimators for Classification – SVMs with Scikit-Learn</vt:lpstr>
      <vt:lpstr>SVMs with Scikit-Learn – Code Example</vt:lpstr>
      <vt:lpstr>SVMs with Scikit-Learn – Varying Hyperparameters</vt:lpstr>
      <vt:lpstr>Estimators for Classification – Decision Trees with scikit-learn</vt:lpstr>
      <vt:lpstr>Decision Trees with Scikit-Learn – Code Example</vt:lpstr>
      <vt:lpstr>Model Selection – K-Fold Cross Validation with scikit-learn</vt:lpstr>
      <vt:lpstr>Deep Learning Models</vt:lpstr>
      <vt:lpstr>Deep Learning Models – TensorFlow Code Example </vt:lpstr>
      <vt:lpstr>Datasets we will look at today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Quantization recap</dc:title>
  <dc:creator>Enrico Zelioli</dc:creator>
  <cp:lastModifiedBy>Aishwarya Melatur</cp:lastModifiedBy>
  <cp:revision>115</cp:revision>
  <dcterms:created xsi:type="dcterms:W3CDTF">2022-12-11T21:02:26Z</dcterms:created>
  <dcterms:modified xsi:type="dcterms:W3CDTF">2023-03-03T07:50:31Z</dcterms:modified>
</cp:coreProperties>
</file>